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3" r:id="rId1"/>
  </p:sldMasterIdLst>
  <p:notesMasterIdLst>
    <p:notesMasterId r:id="rId23"/>
  </p:notesMasterIdLst>
  <p:handoutMasterIdLst>
    <p:handoutMasterId r:id="rId24"/>
  </p:handoutMasterIdLst>
  <p:sldIdLst>
    <p:sldId id="256" r:id="rId2"/>
    <p:sldId id="268" r:id="rId3"/>
    <p:sldId id="260" r:id="rId4"/>
    <p:sldId id="261" r:id="rId5"/>
    <p:sldId id="262" r:id="rId6"/>
    <p:sldId id="264" r:id="rId7"/>
    <p:sldId id="271" r:id="rId8"/>
    <p:sldId id="269" r:id="rId9"/>
    <p:sldId id="265" r:id="rId10"/>
    <p:sldId id="272" r:id="rId11"/>
    <p:sldId id="273" r:id="rId12"/>
    <p:sldId id="263" r:id="rId13"/>
    <p:sldId id="274" r:id="rId14"/>
    <p:sldId id="259" r:id="rId15"/>
    <p:sldId id="258" r:id="rId16"/>
    <p:sldId id="275" r:id="rId17"/>
    <p:sldId id="276" r:id="rId18"/>
    <p:sldId id="277" r:id="rId19"/>
    <p:sldId id="278" r:id="rId20"/>
    <p:sldId id="279" r:id="rId21"/>
    <p:sldId id="28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3399"/>
    <a:srgbClr val="000080"/>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69" autoAdjust="0"/>
    <p:restoredTop sz="94664" autoAdjust="0"/>
  </p:normalViewPr>
  <p:slideViewPr>
    <p:cSldViewPr>
      <p:cViewPr varScale="1">
        <p:scale>
          <a:sx n="102" d="100"/>
          <a:sy n="102" d="100"/>
        </p:scale>
        <p:origin x="-2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defRPr sz="1200"/>
            </a:lvl1pPr>
          </a:lstStyle>
          <a:p>
            <a:r>
              <a:rPr lang="en-US"/>
              <a:t>Chapter 5</a:t>
            </a:r>
          </a:p>
        </p:txBody>
      </p:sp>
      <p:sp>
        <p:nvSpPr>
          <p:cNvPr id="68611" name="Rectangle 3"/>
          <p:cNvSpPr>
            <a:spLocks noGrp="1" noChangeArrowheads="1"/>
          </p:cNvSpPr>
          <p:nvPr>
            <p:ph type="dt" sz="quarter" idx="1"/>
          </p:nvPr>
        </p:nvSpPr>
        <p:spPr bwMode="auto">
          <a:xfrm>
            <a:off x="3886200" y="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bodyPr>
          <a:lstStyle>
            <a:lvl1pPr algn="r">
              <a:defRPr sz="1200"/>
            </a:lvl1pPr>
          </a:lstStyle>
          <a:p>
            <a:endParaRPr lang="en-US"/>
          </a:p>
        </p:txBody>
      </p:sp>
      <p:sp>
        <p:nvSpPr>
          <p:cNvPr id="68612" name="Rectangle 4"/>
          <p:cNvSpPr>
            <a:spLocks noGrp="1" noChangeArrowheads="1"/>
          </p:cNvSpPr>
          <p:nvPr>
            <p:ph type="ftr" sz="quarter" idx="2"/>
          </p:nvPr>
        </p:nvSpPr>
        <p:spPr bwMode="auto">
          <a:xfrm>
            <a:off x="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defRPr sz="1200"/>
            </a:lvl1pPr>
          </a:lstStyle>
          <a:p>
            <a:r>
              <a:rPr lang="en-US"/>
              <a:t>Kendall/Hunt</a:t>
            </a:r>
          </a:p>
        </p:txBody>
      </p:sp>
      <p:sp>
        <p:nvSpPr>
          <p:cNvPr id="68613" name="Rectangle 5"/>
          <p:cNvSpPr>
            <a:spLocks noGrp="1" noChangeArrowheads="1"/>
          </p:cNvSpPr>
          <p:nvPr>
            <p:ph type="sldNum" sz="quarter" idx="3"/>
          </p:nvPr>
        </p:nvSpPr>
        <p:spPr bwMode="auto">
          <a:xfrm>
            <a:off x="3886200" y="8686800"/>
            <a:ext cx="2971800" cy="4572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bodyPr>
          <a:lstStyle>
            <a:lvl1pPr algn="r">
              <a:defRPr sz="1200"/>
            </a:lvl1pPr>
          </a:lstStyle>
          <a:p>
            <a:fld id="{F6185F2A-6055-45E5-8747-6DDCEB25E8B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en-US"/>
              <a:t>Chapter 5</a:t>
            </a:r>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Kendall/Hunt</a:t>
            </a:r>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2E1AC01-C5E3-4285-8C99-E217E764E84A}" type="slidenum">
              <a:rPr lang="en-US"/>
              <a:pPr/>
              <a:t>‹#›</a:t>
            </a:fld>
            <a:endParaRPr lang="en-US"/>
          </a:p>
        </p:txBody>
      </p:sp>
    </p:spTree>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A23A182A-EE17-4794-A943-647C9EB0935E}" type="slidenum">
              <a:rPr lang="en-US"/>
              <a:pPr/>
              <a:t>‹#›</a:t>
            </a:fld>
            <a:endParaRPr lang="en-US">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19ACF9DA-85C0-4596-A53F-F6AA87012E52}" type="slidenum">
              <a:rPr lang="en-US"/>
              <a:pPr/>
              <a:t>‹#›</a:t>
            </a:fld>
            <a:endParaRPr lang="en-US">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274638"/>
            <a:ext cx="1752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764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86103C22-5A87-439A-9ADC-8F694BB51DCD}" type="slidenum">
              <a:rPr lang="en-US"/>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A6B70AB4-0953-4974-90B0-F9D1D6D9027C}" type="slidenum">
              <a:rPr lang="en-US"/>
              <a:pPr/>
              <a:t>‹#›</a:t>
            </a:fld>
            <a:endParaRPr 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lvl1pPr>
              <a:defRPr/>
            </a:lvl1pPr>
          </a:lstStyle>
          <a:p>
            <a:fld id="{D086BE89-DCA8-43E3-B94A-9339755ABBD3}" type="slidenum">
              <a:rPr lang="en-US"/>
              <a:pPr/>
              <a:t>‹#›</a:t>
            </a:fld>
            <a:endParaRPr lang="en-US">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764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6" name="Slide Number Placeholder 5"/>
          <p:cNvSpPr>
            <a:spLocks noGrp="1"/>
          </p:cNvSpPr>
          <p:nvPr>
            <p:ph type="sldNum" sz="quarter" idx="11"/>
          </p:nvPr>
        </p:nvSpPr>
        <p:spPr/>
        <p:txBody>
          <a:bodyPr/>
          <a:lstStyle>
            <a:lvl1pPr>
              <a:defRPr/>
            </a:lvl1pPr>
          </a:lstStyle>
          <a:p>
            <a:fld id="{287DBF3C-BAE5-40B5-AD54-37721138E79C}" type="slidenum">
              <a:rPr lang="en-US"/>
              <a:pPr/>
              <a:t>‹#›</a:t>
            </a:fld>
            <a:endParaRPr lang="en-US">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8" name="Slide Number Placeholder 7"/>
          <p:cNvSpPr>
            <a:spLocks noGrp="1"/>
          </p:cNvSpPr>
          <p:nvPr>
            <p:ph type="sldNum" sz="quarter" idx="11"/>
          </p:nvPr>
        </p:nvSpPr>
        <p:spPr/>
        <p:txBody>
          <a:bodyPr/>
          <a:lstStyle>
            <a:lvl1pPr>
              <a:defRPr/>
            </a:lvl1pPr>
          </a:lstStyle>
          <a:p>
            <a:fld id="{7DEF44F1-9EDB-4DDD-950F-8075B2D43CBF}" type="slidenum">
              <a:rPr lang="en-US"/>
              <a:pPr/>
              <a:t>‹#›</a:t>
            </a:fld>
            <a:endParaRPr lang="en-US">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4" name="Slide Number Placeholder 3"/>
          <p:cNvSpPr>
            <a:spLocks noGrp="1"/>
          </p:cNvSpPr>
          <p:nvPr>
            <p:ph type="sldNum" sz="quarter" idx="11"/>
          </p:nvPr>
        </p:nvSpPr>
        <p:spPr/>
        <p:txBody>
          <a:bodyPr/>
          <a:lstStyle>
            <a:lvl1pPr>
              <a:defRPr/>
            </a:lvl1pPr>
          </a:lstStyle>
          <a:p>
            <a:fld id="{233471B5-34BD-415A-AB24-BF41FB0AC67C}" type="slidenum">
              <a:rPr lang="en-US"/>
              <a:pPr/>
              <a:t>‹#›</a:t>
            </a:fld>
            <a:endParaRPr lang="en-US">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3" name="Slide Number Placeholder 2"/>
          <p:cNvSpPr>
            <a:spLocks noGrp="1"/>
          </p:cNvSpPr>
          <p:nvPr>
            <p:ph type="sldNum" sz="quarter" idx="11"/>
          </p:nvPr>
        </p:nvSpPr>
        <p:spPr/>
        <p:txBody>
          <a:bodyPr/>
          <a:lstStyle>
            <a:lvl1pPr>
              <a:defRPr/>
            </a:lvl1pPr>
          </a:lstStyle>
          <a:p>
            <a:fld id="{5D500702-68ED-449A-BDB7-BB692FAC7E55}" type="slidenum">
              <a:rPr lang="en-US"/>
              <a:pPr/>
              <a:t>‹#›</a:t>
            </a:fld>
            <a:endParaRPr lang="en-US">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6" name="Slide Number Placeholder 5"/>
          <p:cNvSpPr>
            <a:spLocks noGrp="1"/>
          </p:cNvSpPr>
          <p:nvPr>
            <p:ph type="sldNum" sz="quarter" idx="11"/>
          </p:nvPr>
        </p:nvSpPr>
        <p:spPr/>
        <p:txBody>
          <a:bodyPr/>
          <a:lstStyle>
            <a:lvl1pPr>
              <a:defRPr/>
            </a:lvl1pPr>
          </a:lstStyle>
          <a:p>
            <a:fld id="{2CCB680E-F4E3-492D-9DFC-9D36EABCB48B}" type="slidenum">
              <a:rPr lang="en-US"/>
              <a:pPr/>
              <a:t>‹#›</a:t>
            </a:fld>
            <a:endParaRPr lang="en-US">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Kendall/Hunt Publishing Company</a:t>
            </a:r>
            <a:endParaRPr lang="en-US" b="0">
              <a:solidFill>
                <a:schemeClr val="tx1"/>
              </a:solidFill>
            </a:endParaRPr>
          </a:p>
        </p:txBody>
      </p:sp>
      <p:sp>
        <p:nvSpPr>
          <p:cNvPr id="6" name="Slide Number Placeholder 5"/>
          <p:cNvSpPr>
            <a:spLocks noGrp="1"/>
          </p:cNvSpPr>
          <p:nvPr>
            <p:ph type="sldNum" sz="quarter" idx="11"/>
          </p:nvPr>
        </p:nvSpPr>
        <p:spPr/>
        <p:txBody>
          <a:bodyPr/>
          <a:lstStyle>
            <a:lvl1pPr>
              <a:defRPr/>
            </a:lvl1pPr>
          </a:lstStyle>
          <a:p>
            <a:fld id="{141F39E5-AD5C-465D-8DDD-2289B43F7667}" type="slidenum">
              <a:rPr lang="en-US"/>
              <a:pPr/>
              <a:t>‹#›</a:t>
            </a:fld>
            <a:endParaRPr 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66">
                <a:gamma/>
                <a:shade val="46275"/>
                <a:invGamma/>
              </a:srgbClr>
            </a:gs>
            <a:gs pos="100000">
              <a:srgbClr val="FFCC66"/>
            </a:gs>
          </a:gsLst>
          <a:lin ang="5400000" scaled="1"/>
        </a:gra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1676400" y="274638"/>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699" name="Rectangle 3"/>
          <p:cNvSpPr>
            <a:spLocks noGrp="1" noChangeArrowheads="1"/>
          </p:cNvSpPr>
          <p:nvPr>
            <p:ph type="body" idx="1"/>
          </p:nvPr>
        </p:nvSpPr>
        <p:spPr bwMode="auto">
          <a:xfrm>
            <a:off x="1676400" y="1600200"/>
            <a:ext cx="70104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ftr" sz="quarter" idx="3"/>
          </p:nvPr>
        </p:nvSpPr>
        <p:spPr bwMode="auto">
          <a:xfrm>
            <a:off x="2895600" y="6245225"/>
            <a:ext cx="4038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chemeClr val="bg1"/>
                </a:solidFill>
              </a:defRPr>
            </a:lvl1pPr>
          </a:lstStyle>
          <a:p>
            <a:r>
              <a:rPr lang="en-US"/>
              <a:t>Kendall/Hunt Publishing Company</a:t>
            </a:r>
          </a:p>
        </p:txBody>
      </p:sp>
      <p:sp>
        <p:nvSpPr>
          <p:cNvPr id="297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EABBF00C-0EE6-4CF7-BCA5-32028155D318}" type="slidenum">
              <a:rPr lang="en-US"/>
              <a:pPr/>
              <a:t>‹#›</a:t>
            </a:fld>
            <a:endParaRPr lang="en-US"/>
          </a:p>
        </p:txBody>
      </p:sp>
      <p:pic>
        <p:nvPicPr>
          <p:cNvPr id="29703" name="Picture 7" descr="humanhair"/>
          <p:cNvPicPr>
            <a:picLocks noChangeAspect="1" noChangeArrowheads="1"/>
          </p:cNvPicPr>
          <p:nvPr userDrawn="1"/>
        </p:nvPicPr>
        <p:blipFill>
          <a:blip r:embed="rId13" cstate="print"/>
          <a:srcRect/>
          <a:stretch>
            <a:fillRect/>
          </a:stretch>
        </p:blipFill>
        <p:spPr bwMode="auto">
          <a:xfrm rot="-21600000">
            <a:off x="-533400" y="0"/>
            <a:ext cx="2224088" cy="6858000"/>
          </a:xfrm>
          <a:prstGeom prst="rect">
            <a:avLst/>
          </a:prstGeom>
          <a:noFill/>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fontAlgn="base">
        <a:spcBef>
          <a:spcPct val="0"/>
        </a:spcBef>
        <a:spcAft>
          <a:spcPct val="0"/>
        </a:spcAft>
        <a:defRPr sz="4400">
          <a:solidFill>
            <a:srgbClr val="000080"/>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2pPr>
      <a:lvl3pPr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3pPr>
      <a:lvl4pPr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4pPr>
      <a:lvl5pPr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5pPr>
      <a:lvl6pPr marL="457200"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6pPr>
      <a:lvl7pPr marL="914400"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7pPr>
      <a:lvl8pPr marL="1371600"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8pPr>
      <a:lvl9pPr marL="1828800" algn="ctr" rtl="0" fontAlgn="base">
        <a:spcBef>
          <a:spcPct val="0"/>
        </a:spcBef>
        <a:spcAft>
          <a:spcPct val="0"/>
        </a:spcAft>
        <a:defRPr sz="4400">
          <a:solidFill>
            <a:srgbClr val="000080"/>
          </a:solidFill>
          <a:effectLst>
            <a:outerShdw blurRad="38100" dist="38100" dir="2700000" algn="tl">
              <a:srgbClr val="000000"/>
            </a:outerShdw>
          </a:effectLst>
          <a:latin typeface="Americana BT" pitchFamily="18" charset="0"/>
        </a:defRPr>
      </a:lvl9pPr>
    </p:titleStyle>
    <p:bodyStyle>
      <a:lvl1pPr marL="342900" indent="-342900" algn="l" rtl="0" fontAlgn="base">
        <a:spcBef>
          <a:spcPct val="20000"/>
        </a:spcBef>
        <a:spcAft>
          <a:spcPct val="0"/>
        </a:spcAft>
        <a:buClr>
          <a:srgbClr val="000080"/>
        </a:buClr>
        <a:buChar char="‡"/>
        <a:defRPr sz="3200">
          <a:solidFill>
            <a:schemeClr val="tx1"/>
          </a:solidFill>
          <a:latin typeface="+mn-lt"/>
          <a:ea typeface="+mn-ea"/>
          <a:cs typeface="+mn-cs"/>
        </a:defRPr>
      </a:lvl1pPr>
      <a:lvl2pPr marL="742950" indent="-285750" algn="l" rtl="0" fontAlgn="base">
        <a:spcBef>
          <a:spcPct val="20000"/>
        </a:spcBef>
        <a:spcAft>
          <a:spcPct val="0"/>
        </a:spcAft>
        <a:buClr>
          <a:srgbClr val="000080"/>
        </a:buClr>
        <a:buChar char="‡"/>
        <a:defRPr sz="2800">
          <a:solidFill>
            <a:schemeClr val="tx1"/>
          </a:solidFill>
          <a:latin typeface="+mn-lt"/>
        </a:defRPr>
      </a:lvl2pPr>
      <a:lvl3pPr marL="1143000" indent="-228600" algn="l" rtl="0" fontAlgn="base">
        <a:spcBef>
          <a:spcPct val="20000"/>
        </a:spcBef>
        <a:spcAft>
          <a:spcPct val="0"/>
        </a:spcAft>
        <a:buClr>
          <a:srgbClr val="000080"/>
        </a:buClr>
        <a:buChar char="‡"/>
        <a:defRPr sz="2400">
          <a:solidFill>
            <a:schemeClr val="tx1"/>
          </a:solidFill>
          <a:latin typeface="+mn-lt"/>
        </a:defRPr>
      </a:lvl3pPr>
      <a:lvl4pPr marL="1600200" indent="-228600" algn="l" rtl="0" fontAlgn="base">
        <a:spcBef>
          <a:spcPct val="20000"/>
        </a:spcBef>
        <a:spcAft>
          <a:spcPct val="0"/>
        </a:spcAft>
        <a:buClr>
          <a:srgbClr val="000080"/>
        </a:buClr>
        <a:buChar char="‡"/>
        <a:defRPr sz="2000">
          <a:solidFill>
            <a:schemeClr val="tx1"/>
          </a:solidFill>
          <a:latin typeface="+mn-lt"/>
        </a:defRPr>
      </a:lvl4pPr>
      <a:lvl5pPr marL="2057400" indent="-228600" algn="l" rtl="0" fontAlgn="base">
        <a:spcBef>
          <a:spcPct val="20000"/>
        </a:spcBef>
        <a:spcAft>
          <a:spcPct val="0"/>
        </a:spcAft>
        <a:buClr>
          <a:srgbClr val="000080"/>
        </a:buClr>
        <a:buChar char="‡"/>
        <a:defRPr sz="2000">
          <a:solidFill>
            <a:schemeClr val="tx1"/>
          </a:solidFill>
          <a:latin typeface="+mn-lt"/>
        </a:defRPr>
      </a:lvl5pPr>
      <a:lvl6pPr marL="2514600" indent="-228600" algn="l" rtl="0" fontAlgn="base">
        <a:spcBef>
          <a:spcPct val="20000"/>
        </a:spcBef>
        <a:spcAft>
          <a:spcPct val="0"/>
        </a:spcAft>
        <a:buClr>
          <a:srgbClr val="000080"/>
        </a:buClr>
        <a:buChar char="‡"/>
        <a:defRPr sz="2000">
          <a:solidFill>
            <a:schemeClr val="tx1"/>
          </a:solidFill>
          <a:latin typeface="+mn-lt"/>
        </a:defRPr>
      </a:lvl6pPr>
      <a:lvl7pPr marL="2971800" indent="-228600" algn="l" rtl="0" fontAlgn="base">
        <a:spcBef>
          <a:spcPct val="20000"/>
        </a:spcBef>
        <a:spcAft>
          <a:spcPct val="0"/>
        </a:spcAft>
        <a:buClr>
          <a:srgbClr val="000080"/>
        </a:buClr>
        <a:buChar char="‡"/>
        <a:defRPr sz="2000">
          <a:solidFill>
            <a:schemeClr val="tx1"/>
          </a:solidFill>
          <a:latin typeface="+mn-lt"/>
        </a:defRPr>
      </a:lvl7pPr>
      <a:lvl8pPr marL="3429000" indent="-228600" algn="l" rtl="0" fontAlgn="base">
        <a:spcBef>
          <a:spcPct val="20000"/>
        </a:spcBef>
        <a:spcAft>
          <a:spcPct val="0"/>
        </a:spcAft>
        <a:buClr>
          <a:srgbClr val="000080"/>
        </a:buClr>
        <a:buChar char="‡"/>
        <a:defRPr sz="2000">
          <a:solidFill>
            <a:schemeClr val="tx1"/>
          </a:solidFill>
          <a:latin typeface="+mn-lt"/>
        </a:defRPr>
      </a:lvl8pPr>
      <a:lvl9pPr marL="3886200" indent="-228600" algn="l" rtl="0" fontAlgn="base">
        <a:spcBef>
          <a:spcPct val="20000"/>
        </a:spcBef>
        <a:spcAft>
          <a:spcPct val="0"/>
        </a:spcAft>
        <a:buClr>
          <a:srgbClr val="00008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743200" y="1066800"/>
            <a:ext cx="6019800" cy="1470025"/>
          </a:xfrm>
        </p:spPr>
        <p:txBody>
          <a:bodyPr/>
          <a:lstStyle/>
          <a:p>
            <a:r>
              <a:rPr lang="en-US" sz="4800">
                <a:solidFill>
                  <a:schemeClr val="bg1"/>
                </a:solidFill>
                <a:latin typeface="Arial" pitchFamily="34" charset="0"/>
              </a:rPr>
              <a:t/>
            </a:r>
            <a:br>
              <a:rPr lang="en-US" sz="4800">
                <a:solidFill>
                  <a:schemeClr val="bg1"/>
                </a:solidFill>
                <a:latin typeface="Arial" pitchFamily="34" charset="0"/>
              </a:rPr>
            </a:br>
            <a:r>
              <a:rPr lang="en-US" sz="6600">
                <a:solidFill>
                  <a:schemeClr val="bg1"/>
                </a:solidFill>
                <a:latin typeface="Arial Black" pitchFamily="34" charset="0"/>
              </a:rPr>
              <a:t>Hair:</a:t>
            </a:r>
            <a:br>
              <a:rPr lang="en-US" sz="6600">
                <a:solidFill>
                  <a:schemeClr val="bg1"/>
                </a:solidFill>
                <a:latin typeface="Arial Black" pitchFamily="34" charset="0"/>
              </a:rPr>
            </a:br>
            <a:r>
              <a:rPr lang="en-US" sz="6600">
                <a:solidFill>
                  <a:schemeClr val="bg1"/>
                </a:solidFill>
                <a:latin typeface="Arial Black" pitchFamily="34" charset="0"/>
              </a:rPr>
              <a:t>DNA &amp;</a:t>
            </a:r>
            <a:br>
              <a:rPr lang="en-US" sz="6600">
                <a:solidFill>
                  <a:schemeClr val="bg1"/>
                </a:solidFill>
                <a:latin typeface="Arial Black" pitchFamily="34" charset="0"/>
              </a:rPr>
            </a:br>
            <a:r>
              <a:rPr lang="en-US" sz="6600">
                <a:solidFill>
                  <a:schemeClr val="bg1"/>
                </a:solidFill>
                <a:latin typeface="Arial Black" pitchFamily="34" charset="0"/>
              </a:rPr>
              <a:t>Collection</a:t>
            </a:r>
            <a:endParaRPr lang="en-US" sz="4800">
              <a:solidFill>
                <a:schemeClr val="bg1"/>
              </a:solidFill>
              <a:effectLst/>
              <a:latin typeface="Arial" pitchFamily="34" charset="0"/>
            </a:endParaRPr>
          </a:p>
        </p:txBody>
      </p:sp>
      <p:sp>
        <p:nvSpPr>
          <p:cNvPr id="2051" name="Rectangle 3"/>
          <p:cNvSpPr>
            <a:spLocks noGrp="1" noChangeArrowheads="1"/>
          </p:cNvSpPr>
          <p:nvPr>
            <p:ph type="subTitle" idx="1"/>
          </p:nvPr>
        </p:nvSpPr>
        <p:spPr>
          <a:xfrm>
            <a:off x="2133600" y="3505200"/>
            <a:ext cx="6705600" cy="2057400"/>
          </a:xfrm>
        </p:spPr>
        <p:txBody>
          <a:bodyPr/>
          <a:lstStyle/>
          <a:p>
            <a:pPr>
              <a:spcBef>
                <a:spcPct val="0"/>
              </a:spcBef>
            </a:pPr>
            <a:endParaRPr lang="en-US" sz="2800">
              <a:latin typeface="Arial" pitchFamily="34" charset="0"/>
            </a:endParaRPr>
          </a:p>
          <a:p>
            <a:pPr>
              <a:spcBef>
                <a:spcPct val="0"/>
              </a:spcBef>
            </a:pPr>
            <a:endParaRPr lang="en-US" sz="2000">
              <a:latin typeface="Arial" pitchFamily="34" charset="0"/>
            </a:endParaRPr>
          </a:p>
        </p:txBody>
      </p:sp>
      <p:pic>
        <p:nvPicPr>
          <p:cNvPr id="2061" name="Picture 13" descr="hairball-henry-coffer-769757"/>
          <p:cNvPicPr>
            <a:picLocks noChangeAspect="1" noChangeArrowheads="1"/>
          </p:cNvPicPr>
          <p:nvPr/>
        </p:nvPicPr>
        <p:blipFill>
          <a:blip r:embed="rId2"/>
          <a:srcRect/>
          <a:stretch>
            <a:fillRect/>
          </a:stretch>
        </p:blipFill>
        <p:spPr bwMode="auto">
          <a:xfrm>
            <a:off x="3200400" y="3962400"/>
            <a:ext cx="4495800" cy="215741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9" name="Slide Number Placeholder 4"/>
          <p:cNvSpPr>
            <a:spLocks noGrp="1"/>
          </p:cNvSpPr>
          <p:nvPr>
            <p:ph type="sldNum" sz="quarter" idx="11"/>
          </p:nvPr>
        </p:nvSpPr>
        <p:spPr/>
        <p:txBody>
          <a:bodyPr/>
          <a:lstStyle/>
          <a:p>
            <a:fld id="{129E6E37-A916-4680-82BE-D39C5A154D6C}" type="slidenum">
              <a:rPr lang="en-US"/>
              <a:pPr/>
              <a:t>9</a:t>
            </a:fld>
            <a:endParaRPr lang="en-US">
              <a:solidFill>
                <a:schemeClr val="tx1"/>
              </a:solidFill>
            </a:endParaRPr>
          </a:p>
        </p:txBody>
      </p:sp>
      <p:sp>
        <p:nvSpPr>
          <p:cNvPr id="148482" name="Rectangle 2"/>
          <p:cNvSpPr>
            <a:spLocks noGrp="1" noChangeArrowheads="1"/>
          </p:cNvSpPr>
          <p:nvPr>
            <p:ph type="title"/>
          </p:nvPr>
        </p:nvSpPr>
        <p:spPr/>
        <p:txBody>
          <a:bodyPr/>
          <a:lstStyle/>
          <a:p>
            <a:r>
              <a:rPr lang="en-US" sz="4000" b="1">
                <a:solidFill>
                  <a:srgbClr val="FFFF99"/>
                </a:solidFill>
                <a:effectLst/>
              </a:rPr>
              <a:t>Can the hair shaft itself provide DNA?</a:t>
            </a:r>
          </a:p>
        </p:txBody>
      </p:sp>
      <p:sp>
        <p:nvSpPr>
          <p:cNvPr id="148483" name="Rectangle 3"/>
          <p:cNvSpPr>
            <a:spLocks noGrp="1" noChangeArrowheads="1"/>
          </p:cNvSpPr>
          <p:nvPr>
            <p:ph type="body" idx="1"/>
          </p:nvPr>
        </p:nvSpPr>
        <p:spPr/>
        <p:txBody>
          <a:bodyPr/>
          <a:lstStyle/>
          <a:p>
            <a:r>
              <a:rPr lang="en-US" b="1"/>
              <a:t>     </a:t>
            </a:r>
          </a:p>
          <a:p>
            <a:r>
              <a:rPr lang="en-US" b="1"/>
              <a:t>        Yes!</a:t>
            </a:r>
          </a:p>
          <a:p>
            <a:r>
              <a:rPr lang="en-US" b="1"/>
              <a:t>     Mitochondrial DNA</a:t>
            </a:r>
          </a:p>
        </p:txBody>
      </p:sp>
      <p:pic>
        <p:nvPicPr>
          <p:cNvPr id="148485" name="Picture 5" descr="mitoman"/>
          <p:cNvPicPr>
            <a:picLocks noChangeAspect="1" noChangeArrowheads="1"/>
          </p:cNvPicPr>
          <p:nvPr/>
        </p:nvPicPr>
        <p:blipFill>
          <a:blip r:embed="rId2"/>
          <a:srcRect/>
          <a:stretch>
            <a:fillRect/>
          </a:stretch>
        </p:blipFill>
        <p:spPr bwMode="auto">
          <a:xfrm>
            <a:off x="533400" y="3429000"/>
            <a:ext cx="2058988" cy="2967038"/>
          </a:xfrm>
          <a:prstGeom prst="rect">
            <a:avLst/>
          </a:prstGeom>
          <a:noFill/>
        </p:spPr>
      </p:pic>
      <p:pic>
        <p:nvPicPr>
          <p:cNvPr id="148487" name="Picture 7" descr="mitochondria"/>
          <p:cNvPicPr>
            <a:picLocks noChangeAspect="1" noChangeArrowheads="1"/>
          </p:cNvPicPr>
          <p:nvPr/>
        </p:nvPicPr>
        <p:blipFill>
          <a:blip r:embed="rId3"/>
          <a:srcRect/>
          <a:stretch>
            <a:fillRect/>
          </a:stretch>
        </p:blipFill>
        <p:spPr bwMode="auto">
          <a:xfrm>
            <a:off x="2819400" y="4054475"/>
            <a:ext cx="3962400" cy="2547938"/>
          </a:xfrm>
          <a:prstGeom prst="rect">
            <a:avLst/>
          </a:prstGeom>
          <a:noFill/>
        </p:spPr>
      </p:pic>
      <p:pic>
        <p:nvPicPr>
          <p:cNvPr id="148489" name="Picture 9" descr="mitochondriafigure1"/>
          <p:cNvPicPr>
            <a:picLocks noChangeAspect="1" noChangeArrowheads="1"/>
          </p:cNvPicPr>
          <p:nvPr/>
        </p:nvPicPr>
        <p:blipFill>
          <a:blip r:embed="rId4"/>
          <a:srcRect t="6410"/>
          <a:stretch>
            <a:fillRect/>
          </a:stretch>
        </p:blipFill>
        <p:spPr bwMode="auto">
          <a:xfrm>
            <a:off x="457200" y="1219200"/>
            <a:ext cx="2057400" cy="2028825"/>
          </a:xfrm>
          <a:prstGeom prst="rect">
            <a:avLst/>
          </a:prstGeom>
          <a:noFill/>
        </p:spPr>
      </p:pic>
      <p:pic>
        <p:nvPicPr>
          <p:cNvPr id="148491" name="Picture 11" descr="mammalian_mtdna"/>
          <p:cNvPicPr>
            <a:picLocks noChangeAspect="1" noChangeArrowheads="1"/>
          </p:cNvPicPr>
          <p:nvPr/>
        </p:nvPicPr>
        <p:blipFill>
          <a:blip r:embed="rId5"/>
          <a:srcRect/>
          <a:stretch>
            <a:fillRect/>
          </a:stretch>
        </p:blipFill>
        <p:spPr bwMode="auto">
          <a:xfrm>
            <a:off x="6467475" y="1447800"/>
            <a:ext cx="2676525" cy="2428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48489"/>
                                        </p:tgtEl>
                                        <p:attrNameLst>
                                          <p:attrName>style.visibility</p:attrName>
                                        </p:attrNameLst>
                                      </p:cBhvr>
                                      <p:to>
                                        <p:strVal val="visible"/>
                                      </p:to>
                                    </p:set>
                                    <p:animEffect transition="in" filter="fade">
                                      <p:cBhvr>
                                        <p:cTn id="7" dur="2000"/>
                                        <p:tgtEl>
                                          <p:spTgt spid="148489"/>
                                        </p:tgtEl>
                                      </p:cBhvr>
                                    </p:animEffect>
                                    <p:anim calcmode="lin" valueType="num">
                                      <p:cBhvr>
                                        <p:cTn id="8" dur="2000" fill="hold"/>
                                        <p:tgtEl>
                                          <p:spTgt spid="148489"/>
                                        </p:tgtEl>
                                        <p:attrNameLst>
                                          <p:attrName>style.rotation</p:attrName>
                                        </p:attrNameLst>
                                      </p:cBhvr>
                                      <p:tavLst>
                                        <p:tav tm="0">
                                          <p:val>
                                            <p:fltVal val="720"/>
                                          </p:val>
                                        </p:tav>
                                        <p:tav tm="100000">
                                          <p:val>
                                            <p:fltVal val="0"/>
                                          </p:val>
                                        </p:tav>
                                      </p:tavLst>
                                    </p:anim>
                                    <p:anim calcmode="lin" valueType="num">
                                      <p:cBhvr>
                                        <p:cTn id="9" dur="2000" fill="hold"/>
                                        <p:tgtEl>
                                          <p:spTgt spid="148489"/>
                                        </p:tgtEl>
                                        <p:attrNameLst>
                                          <p:attrName>ppt_h</p:attrName>
                                        </p:attrNameLst>
                                      </p:cBhvr>
                                      <p:tavLst>
                                        <p:tav tm="0">
                                          <p:val>
                                            <p:fltVal val="0"/>
                                          </p:val>
                                        </p:tav>
                                        <p:tav tm="100000">
                                          <p:val>
                                            <p:strVal val="#ppt_h"/>
                                          </p:val>
                                        </p:tav>
                                      </p:tavLst>
                                    </p:anim>
                                    <p:anim calcmode="lin" valueType="num">
                                      <p:cBhvr>
                                        <p:cTn id="10" dur="2000" fill="hold"/>
                                        <p:tgtEl>
                                          <p:spTgt spid="148489"/>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48485"/>
                                        </p:tgtEl>
                                        <p:attrNameLst>
                                          <p:attrName>style.visibility</p:attrName>
                                        </p:attrNameLst>
                                      </p:cBhvr>
                                      <p:to>
                                        <p:strVal val="visible"/>
                                      </p:to>
                                    </p:set>
                                    <p:animEffect transition="in" filter="fade">
                                      <p:cBhvr>
                                        <p:cTn id="13" dur="2000"/>
                                        <p:tgtEl>
                                          <p:spTgt spid="148485"/>
                                        </p:tgtEl>
                                      </p:cBhvr>
                                    </p:animEffect>
                                    <p:anim calcmode="lin" valueType="num">
                                      <p:cBhvr>
                                        <p:cTn id="14" dur="2000" fill="hold"/>
                                        <p:tgtEl>
                                          <p:spTgt spid="148485"/>
                                        </p:tgtEl>
                                        <p:attrNameLst>
                                          <p:attrName>style.rotation</p:attrName>
                                        </p:attrNameLst>
                                      </p:cBhvr>
                                      <p:tavLst>
                                        <p:tav tm="0">
                                          <p:val>
                                            <p:fltVal val="720"/>
                                          </p:val>
                                        </p:tav>
                                        <p:tav tm="100000">
                                          <p:val>
                                            <p:fltVal val="0"/>
                                          </p:val>
                                        </p:tav>
                                      </p:tavLst>
                                    </p:anim>
                                    <p:anim calcmode="lin" valueType="num">
                                      <p:cBhvr>
                                        <p:cTn id="15" dur="2000" fill="hold"/>
                                        <p:tgtEl>
                                          <p:spTgt spid="148485"/>
                                        </p:tgtEl>
                                        <p:attrNameLst>
                                          <p:attrName>ppt_h</p:attrName>
                                        </p:attrNameLst>
                                      </p:cBhvr>
                                      <p:tavLst>
                                        <p:tav tm="0">
                                          <p:val>
                                            <p:fltVal val="0"/>
                                          </p:val>
                                        </p:tav>
                                        <p:tav tm="100000">
                                          <p:val>
                                            <p:strVal val="#ppt_h"/>
                                          </p:val>
                                        </p:tav>
                                      </p:tavLst>
                                    </p:anim>
                                    <p:anim calcmode="lin" valueType="num">
                                      <p:cBhvr>
                                        <p:cTn id="16" dur="2000" fill="hold"/>
                                        <p:tgtEl>
                                          <p:spTgt spid="148485"/>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48487"/>
                                        </p:tgtEl>
                                        <p:attrNameLst>
                                          <p:attrName>style.visibility</p:attrName>
                                        </p:attrNameLst>
                                      </p:cBhvr>
                                      <p:to>
                                        <p:strVal val="visible"/>
                                      </p:to>
                                    </p:set>
                                    <p:animEffect transition="in" filter="fade">
                                      <p:cBhvr>
                                        <p:cTn id="19" dur="2000"/>
                                        <p:tgtEl>
                                          <p:spTgt spid="148487"/>
                                        </p:tgtEl>
                                      </p:cBhvr>
                                    </p:animEffect>
                                    <p:anim calcmode="lin" valueType="num">
                                      <p:cBhvr>
                                        <p:cTn id="20" dur="2000" fill="hold"/>
                                        <p:tgtEl>
                                          <p:spTgt spid="148487"/>
                                        </p:tgtEl>
                                        <p:attrNameLst>
                                          <p:attrName>style.rotation</p:attrName>
                                        </p:attrNameLst>
                                      </p:cBhvr>
                                      <p:tavLst>
                                        <p:tav tm="0">
                                          <p:val>
                                            <p:fltVal val="720"/>
                                          </p:val>
                                        </p:tav>
                                        <p:tav tm="100000">
                                          <p:val>
                                            <p:fltVal val="0"/>
                                          </p:val>
                                        </p:tav>
                                      </p:tavLst>
                                    </p:anim>
                                    <p:anim calcmode="lin" valueType="num">
                                      <p:cBhvr>
                                        <p:cTn id="21" dur="2000" fill="hold"/>
                                        <p:tgtEl>
                                          <p:spTgt spid="148487"/>
                                        </p:tgtEl>
                                        <p:attrNameLst>
                                          <p:attrName>ppt_h</p:attrName>
                                        </p:attrNameLst>
                                      </p:cBhvr>
                                      <p:tavLst>
                                        <p:tav tm="0">
                                          <p:val>
                                            <p:fltVal val="0"/>
                                          </p:val>
                                        </p:tav>
                                        <p:tav tm="100000">
                                          <p:val>
                                            <p:strVal val="#ppt_h"/>
                                          </p:val>
                                        </p:tav>
                                      </p:tavLst>
                                    </p:anim>
                                    <p:anim calcmode="lin" valueType="num">
                                      <p:cBhvr>
                                        <p:cTn id="22" dur="2000" fill="hold"/>
                                        <p:tgtEl>
                                          <p:spTgt spid="148487"/>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48491"/>
                                        </p:tgtEl>
                                        <p:attrNameLst>
                                          <p:attrName>style.visibility</p:attrName>
                                        </p:attrNameLst>
                                      </p:cBhvr>
                                      <p:to>
                                        <p:strVal val="visible"/>
                                      </p:to>
                                    </p:set>
                                    <p:animEffect transition="in" filter="fade">
                                      <p:cBhvr>
                                        <p:cTn id="25" dur="2000"/>
                                        <p:tgtEl>
                                          <p:spTgt spid="148491"/>
                                        </p:tgtEl>
                                      </p:cBhvr>
                                    </p:animEffect>
                                    <p:anim calcmode="lin" valueType="num">
                                      <p:cBhvr>
                                        <p:cTn id="26" dur="2000" fill="hold"/>
                                        <p:tgtEl>
                                          <p:spTgt spid="148491"/>
                                        </p:tgtEl>
                                        <p:attrNameLst>
                                          <p:attrName>style.rotation</p:attrName>
                                        </p:attrNameLst>
                                      </p:cBhvr>
                                      <p:tavLst>
                                        <p:tav tm="0">
                                          <p:val>
                                            <p:fltVal val="720"/>
                                          </p:val>
                                        </p:tav>
                                        <p:tav tm="100000">
                                          <p:val>
                                            <p:fltVal val="0"/>
                                          </p:val>
                                        </p:tav>
                                      </p:tavLst>
                                    </p:anim>
                                    <p:anim calcmode="lin" valueType="num">
                                      <p:cBhvr>
                                        <p:cTn id="27" dur="2000" fill="hold"/>
                                        <p:tgtEl>
                                          <p:spTgt spid="148491"/>
                                        </p:tgtEl>
                                        <p:attrNameLst>
                                          <p:attrName>ppt_h</p:attrName>
                                        </p:attrNameLst>
                                      </p:cBhvr>
                                      <p:tavLst>
                                        <p:tav tm="0">
                                          <p:val>
                                            <p:fltVal val="0"/>
                                          </p:val>
                                        </p:tav>
                                        <p:tav tm="100000">
                                          <p:val>
                                            <p:strVal val="#ppt_h"/>
                                          </p:val>
                                        </p:tav>
                                      </p:tavLst>
                                    </p:anim>
                                    <p:anim calcmode="lin" valueType="num">
                                      <p:cBhvr>
                                        <p:cTn id="28" dur="2000" fill="hold"/>
                                        <p:tgtEl>
                                          <p:spTgt spid="148491"/>
                                        </p:tgtEl>
                                        <p:attrNameLst>
                                          <p:attrName>ppt_w</p:attrName>
                                        </p:attrNameLst>
                                      </p:cBhvr>
                                      <p:tavLst>
                                        <p:tav tm="0">
                                          <p:val>
                                            <p:fltVal val="0"/>
                                          </p:val>
                                        </p:tav>
                                        <p:tav tm="100000">
                                          <p:val>
                                            <p:strVal val="#ppt_w"/>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148483">
                                            <p:txEl>
                                              <p:pRg st="2" end="2"/>
                                            </p:txEl>
                                          </p:spTgt>
                                        </p:tgtEl>
                                        <p:attrNameLst>
                                          <p:attrName>style.visibility</p:attrName>
                                        </p:attrNameLst>
                                      </p:cBhvr>
                                      <p:to>
                                        <p:strVal val="visible"/>
                                      </p:to>
                                    </p:set>
                                    <p:animEffect transition="in" filter="fade">
                                      <p:cBhvr>
                                        <p:cTn id="33" dur="1000"/>
                                        <p:tgtEl>
                                          <p:spTgt spid="148483">
                                            <p:txEl>
                                              <p:pRg st="2" end="2"/>
                                            </p:txEl>
                                          </p:spTgt>
                                        </p:tgtEl>
                                      </p:cBhvr>
                                    </p:animEffect>
                                    <p:anim calcmode="lin" valueType="num">
                                      <p:cBhvr>
                                        <p:cTn id="34" dur="10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484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8" name="Slide Number Placeholder 4"/>
          <p:cNvSpPr>
            <a:spLocks noGrp="1"/>
          </p:cNvSpPr>
          <p:nvPr>
            <p:ph type="sldNum" sz="quarter" idx="11"/>
          </p:nvPr>
        </p:nvSpPr>
        <p:spPr/>
        <p:txBody>
          <a:bodyPr/>
          <a:lstStyle/>
          <a:p>
            <a:fld id="{FA00949C-F6E2-4BB5-9318-F1BCCF346623}" type="slidenum">
              <a:rPr lang="en-US"/>
              <a:pPr/>
              <a:t>10</a:t>
            </a:fld>
            <a:endParaRPr lang="en-US">
              <a:solidFill>
                <a:schemeClr val="tx1"/>
              </a:solidFill>
            </a:endParaRPr>
          </a:p>
        </p:txBody>
      </p:sp>
      <p:sp>
        <p:nvSpPr>
          <p:cNvPr id="149506" name="Rectangle 2"/>
          <p:cNvSpPr>
            <a:spLocks noGrp="1" noChangeArrowheads="1"/>
          </p:cNvSpPr>
          <p:nvPr>
            <p:ph type="title"/>
          </p:nvPr>
        </p:nvSpPr>
        <p:spPr>
          <a:xfrm>
            <a:off x="1676400" y="0"/>
            <a:ext cx="7010400" cy="1143000"/>
          </a:xfrm>
        </p:spPr>
        <p:txBody>
          <a:bodyPr/>
          <a:lstStyle/>
          <a:p>
            <a:r>
              <a:rPr lang="en-US" b="1">
                <a:solidFill>
                  <a:srgbClr val="FFFF99"/>
                </a:solidFill>
              </a:rPr>
              <a:t>Mitochondrial DNA</a:t>
            </a:r>
          </a:p>
        </p:txBody>
      </p:sp>
      <p:sp>
        <p:nvSpPr>
          <p:cNvPr id="149507" name="Rectangle 3"/>
          <p:cNvSpPr>
            <a:spLocks noGrp="1" noChangeArrowheads="1"/>
          </p:cNvSpPr>
          <p:nvPr>
            <p:ph type="body" idx="1"/>
          </p:nvPr>
        </p:nvSpPr>
        <p:spPr>
          <a:xfrm>
            <a:off x="1676400" y="914400"/>
            <a:ext cx="7010400" cy="4525963"/>
          </a:xfrm>
        </p:spPr>
        <p:txBody>
          <a:bodyPr/>
          <a:lstStyle/>
          <a:p>
            <a:r>
              <a:rPr lang="en-US" b="1"/>
              <a:t>Found outside the nucleus</a:t>
            </a:r>
          </a:p>
          <a:p>
            <a:r>
              <a:rPr lang="en-US" b="1"/>
              <a:t>Passed down from mother to child</a:t>
            </a:r>
          </a:p>
          <a:p>
            <a:r>
              <a:rPr lang="en-US" b="1"/>
              <a:t>100s to 1000s of copies of mtDNA in a cell</a:t>
            </a:r>
          </a:p>
        </p:txBody>
      </p:sp>
      <p:pic>
        <p:nvPicPr>
          <p:cNvPr id="149508" name="Picture 4" descr="mitochondria"/>
          <p:cNvPicPr>
            <a:picLocks noChangeAspect="1" noChangeArrowheads="1"/>
          </p:cNvPicPr>
          <p:nvPr/>
        </p:nvPicPr>
        <p:blipFill>
          <a:blip r:embed="rId2"/>
          <a:srcRect/>
          <a:stretch>
            <a:fillRect/>
          </a:stretch>
        </p:blipFill>
        <p:spPr bwMode="auto">
          <a:xfrm>
            <a:off x="5181600" y="4152900"/>
            <a:ext cx="3733800" cy="2400300"/>
          </a:xfrm>
          <a:prstGeom prst="rect">
            <a:avLst/>
          </a:prstGeom>
          <a:noFill/>
        </p:spPr>
      </p:pic>
      <p:pic>
        <p:nvPicPr>
          <p:cNvPr id="149510" name="Picture 6" descr="animalcellsfigure1"/>
          <p:cNvPicPr>
            <a:picLocks noChangeAspect="1" noChangeArrowheads="1"/>
          </p:cNvPicPr>
          <p:nvPr/>
        </p:nvPicPr>
        <p:blipFill>
          <a:blip r:embed="rId3"/>
          <a:srcRect/>
          <a:stretch>
            <a:fillRect/>
          </a:stretch>
        </p:blipFill>
        <p:spPr bwMode="auto">
          <a:xfrm>
            <a:off x="2209800" y="3810000"/>
            <a:ext cx="2900363" cy="2747963"/>
          </a:xfrm>
          <a:prstGeom prst="rect">
            <a:avLst/>
          </a:prstGeom>
          <a:noFill/>
        </p:spPr>
      </p:pic>
      <p:pic>
        <p:nvPicPr>
          <p:cNvPr id="149511" name="Picture 7" descr="mtDNA"/>
          <p:cNvPicPr>
            <a:picLocks noChangeAspect="1" noChangeArrowheads="1"/>
          </p:cNvPicPr>
          <p:nvPr/>
        </p:nvPicPr>
        <p:blipFill>
          <a:blip r:embed="rId4" cstate="print"/>
          <a:srcRect/>
          <a:stretch>
            <a:fillRect/>
          </a:stretch>
        </p:blipFill>
        <p:spPr bwMode="auto">
          <a:xfrm>
            <a:off x="304800" y="228600"/>
            <a:ext cx="1254125" cy="1285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49508"/>
                                        </p:tgtEl>
                                        <p:attrNameLst>
                                          <p:attrName>style.visibility</p:attrName>
                                        </p:attrNameLst>
                                      </p:cBhvr>
                                      <p:to>
                                        <p:strVal val="visible"/>
                                      </p:to>
                                    </p:set>
                                    <p:animEffect transition="in" filter="fade">
                                      <p:cBhvr>
                                        <p:cTn id="7" dur="2000"/>
                                        <p:tgtEl>
                                          <p:spTgt spid="149508"/>
                                        </p:tgtEl>
                                      </p:cBhvr>
                                    </p:animEffect>
                                    <p:anim calcmode="lin" valueType="num">
                                      <p:cBhvr>
                                        <p:cTn id="8" dur="2000" fill="hold"/>
                                        <p:tgtEl>
                                          <p:spTgt spid="149508"/>
                                        </p:tgtEl>
                                        <p:attrNameLst>
                                          <p:attrName>style.rotation</p:attrName>
                                        </p:attrNameLst>
                                      </p:cBhvr>
                                      <p:tavLst>
                                        <p:tav tm="0">
                                          <p:val>
                                            <p:fltVal val="720"/>
                                          </p:val>
                                        </p:tav>
                                        <p:tav tm="100000">
                                          <p:val>
                                            <p:fltVal val="0"/>
                                          </p:val>
                                        </p:tav>
                                      </p:tavLst>
                                    </p:anim>
                                    <p:anim calcmode="lin" valueType="num">
                                      <p:cBhvr>
                                        <p:cTn id="9" dur="2000" fill="hold"/>
                                        <p:tgtEl>
                                          <p:spTgt spid="149508"/>
                                        </p:tgtEl>
                                        <p:attrNameLst>
                                          <p:attrName>ppt_h</p:attrName>
                                        </p:attrNameLst>
                                      </p:cBhvr>
                                      <p:tavLst>
                                        <p:tav tm="0">
                                          <p:val>
                                            <p:fltVal val="0"/>
                                          </p:val>
                                        </p:tav>
                                        <p:tav tm="100000">
                                          <p:val>
                                            <p:strVal val="#ppt_h"/>
                                          </p:val>
                                        </p:tav>
                                      </p:tavLst>
                                    </p:anim>
                                    <p:anim calcmode="lin" valueType="num">
                                      <p:cBhvr>
                                        <p:cTn id="10" dur="2000" fill="hold"/>
                                        <p:tgtEl>
                                          <p:spTgt spid="14950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6" name="Slide Number Placeholder 4"/>
          <p:cNvSpPr>
            <a:spLocks noGrp="1"/>
          </p:cNvSpPr>
          <p:nvPr>
            <p:ph type="sldNum" sz="quarter" idx="11"/>
          </p:nvPr>
        </p:nvSpPr>
        <p:spPr/>
        <p:txBody>
          <a:bodyPr/>
          <a:lstStyle/>
          <a:p>
            <a:fld id="{10E8B7F0-F704-4D85-9979-A68087B6C7B4}" type="slidenum">
              <a:rPr lang="en-US"/>
              <a:pPr/>
              <a:t>11</a:t>
            </a:fld>
            <a:endParaRPr lang="en-US">
              <a:solidFill>
                <a:schemeClr val="tx1"/>
              </a:solidFill>
            </a:endParaRPr>
          </a:p>
        </p:txBody>
      </p:sp>
      <p:sp>
        <p:nvSpPr>
          <p:cNvPr id="139266" name="Rectangle 2"/>
          <p:cNvSpPr>
            <a:spLocks noGrp="1" noChangeArrowheads="1"/>
          </p:cNvSpPr>
          <p:nvPr>
            <p:ph type="title"/>
          </p:nvPr>
        </p:nvSpPr>
        <p:spPr/>
        <p:txBody>
          <a:bodyPr/>
          <a:lstStyle/>
          <a:p>
            <a:r>
              <a:rPr lang="en-US" b="1"/>
              <a:t>mtDNA Testing</a:t>
            </a:r>
          </a:p>
        </p:txBody>
      </p:sp>
      <p:sp>
        <p:nvSpPr>
          <p:cNvPr id="139267" name="Rectangle 3"/>
          <p:cNvSpPr>
            <a:spLocks noGrp="1" noChangeArrowheads="1"/>
          </p:cNvSpPr>
          <p:nvPr>
            <p:ph type="body" idx="1"/>
          </p:nvPr>
        </p:nvSpPr>
        <p:spPr>
          <a:xfrm>
            <a:off x="1676400" y="1219200"/>
            <a:ext cx="7010400" cy="4525963"/>
          </a:xfrm>
        </p:spPr>
        <p:txBody>
          <a:bodyPr/>
          <a:lstStyle/>
          <a:p>
            <a:pPr>
              <a:buFont typeface="Wingdings" pitchFamily="2" charset="2"/>
              <a:buChar char="§"/>
            </a:pPr>
            <a:r>
              <a:rPr lang="en-US" b="1">
                <a:latin typeface="Arial" pitchFamily="34" charset="0"/>
              </a:rPr>
              <a:t> This process is more difficult and costly than using nuclear DNA.</a:t>
            </a:r>
          </a:p>
          <a:p>
            <a:r>
              <a:rPr lang="en-US" b="1"/>
              <a:t>Less discriminatory</a:t>
            </a:r>
          </a:p>
          <a:p>
            <a:r>
              <a:rPr lang="en-US" b="1"/>
              <a:t>16,000 base pairs vs. 3,000,000,000 nuclear DNA base pairs</a:t>
            </a:r>
          </a:p>
          <a:p>
            <a:endParaRPr lang="en-US"/>
          </a:p>
        </p:txBody>
      </p:sp>
      <p:pic>
        <p:nvPicPr>
          <p:cNvPr id="139269" name="Picture 5" descr="mtDNA"/>
          <p:cNvPicPr>
            <a:picLocks noChangeAspect="1" noChangeArrowheads="1"/>
          </p:cNvPicPr>
          <p:nvPr/>
        </p:nvPicPr>
        <p:blipFill>
          <a:blip r:embed="rId2"/>
          <a:srcRect/>
          <a:stretch>
            <a:fillRect/>
          </a:stretch>
        </p:blipFill>
        <p:spPr bwMode="auto">
          <a:xfrm>
            <a:off x="6477000" y="4343400"/>
            <a:ext cx="2155825" cy="2209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p>
            <a:fld id="{09EB5E3B-04CF-4452-BB95-A5CA900B1C37}" type="slidenum">
              <a:rPr lang="en-US"/>
              <a:pPr/>
              <a:t>12</a:t>
            </a:fld>
            <a:endParaRPr lang="en-US">
              <a:solidFill>
                <a:schemeClr val="tx1"/>
              </a:solidFill>
            </a:endParaRPr>
          </a:p>
        </p:txBody>
      </p:sp>
      <p:sp>
        <p:nvSpPr>
          <p:cNvPr id="150530" name="Rectangle 2"/>
          <p:cNvSpPr>
            <a:spLocks noGrp="1" noChangeArrowheads="1"/>
          </p:cNvSpPr>
          <p:nvPr>
            <p:ph type="title"/>
          </p:nvPr>
        </p:nvSpPr>
        <p:spPr/>
        <p:txBody>
          <a:bodyPr/>
          <a:lstStyle/>
          <a:p>
            <a:endParaRPr lang="en-US"/>
          </a:p>
        </p:txBody>
      </p:sp>
      <p:sp>
        <p:nvSpPr>
          <p:cNvPr id="150531" name="Rectangle 3"/>
          <p:cNvSpPr>
            <a:spLocks noGrp="1" noChangeArrowheads="1"/>
          </p:cNvSpPr>
          <p:nvPr>
            <p:ph type="body" idx="1"/>
          </p:nvPr>
        </p:nvSpPr>
        <p:spPr/>
        <p:txBody>
          <a:bodyPr/>
          <a:lstStyle/>
          <a:p>
            <a:pPr>
              <a:lnSpc>
                <a:spcPct val="90000"/>
              </a:lnSpc>
            </a:pPr>
            <a:r>
              <a:rPr lang="en-US" sz="2800" b="1"/>
              <a:t>In nuclear DNA evidence, the statistical probability of someone other than the accused having the same DNA is extremely small (usually less than one in the population of the world). Whereas, mtDNA probability values are large (the lowest probability is the total size of the current database, i.e. one in 4,839 individuals).</a:t>
            </a:r>
            <a:r>
              <a:rPr lang="en-US" sz="2800"/>
              <a:t> </a:t>
            </a:r>
            <a:br>
              <a:rPr lang="en-US" sz="2800"/>
            </a:br>
            <a:endParaRPr 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p>
            <a:fld id="{2CCFA65E-1184-413F-ADF1-7E7DC79C4730}" type="slidenum">
              <a:rPr lang="en-US"/>
              <a:pPr/>
              <a:t>13</a:t>
            </a:fld>
            <a:endParaRPr lang="en-US">
              <a:solidFill>
                <a:schemeClr val="tx1"/>
              </a:solidFill>
            </a:endParaRPr>
          </a:p>
        </p:txBody>
      </p:sp>
      <p:sp>
        <p:nvSpPr>
          <p:cNvPr id="134147" name="Rectangle 3"/>
          <p:cNvSpPr>
            <a:spLocks noGrp="1" noChangeArrowheads="1"/>
          </p:cNvSpPr>
          <p:nvPr>
            <p:ph type="body" idx="1"/>
          </p:nvPr>
        </p:nvSpPr>
        <p:spPr>
          <a:xfrm>
            <a:off x="1676400" y="228600"/>
            <a:ext cx="7010400" cy="4525963"/>
          </a:xfrm>
        </p:spPr>
        <p:txBody>
          <a:bodyPr/>
          <a:lstStyle/>
          <a:p>
            <a:pPr>
              <a:lnSpc>
                <a:spcPct val="80000"/>
              </a:lnSpc>
            </a:pPr>
            <a:r>
              <a:rPr lang="en-US" sz="2800" b="1"/>
              <a:t>Meet Henry Coffer. He's trying to set a Guinness World Record for the largest hairball. His hairball weighs 167 lbs!</a:t>
            </a:r>
            <a:br>
              <a:rPr lang="en-US" sz="2800" b="1"/>
            </a:br>
            <a:r>
              <a:rPr lang="en-US" sz="2800" b="1"/>
              <a:t/>
            </a:r>
            <a:br>
              <a:rPr lang="en-US" sz="2800" b="1"/>
            </a:br>
            <a:r>
              <a:rPr lang="en-US" sz="2800" b="1"/>
              <a:t>Henry's a barber in Charleston, MO, and he's been collecting hair for quite some time. He started collecting it for a friend who used it in his watermelon patch to ward of coyotes. Well, the friend stopped growing watermelons, but Henry kept collecting hair. </a:t>
            </a:r>
          </a:p>
        </p:txBody>
      </p:sp>
      <p:pic>
        <p:nvPicPr>
          <p:cNvPr id="134148" name="Picture 4" descr="hairball-henry-coffer-769757"/>
          <p:cNvPicPr>
            <a:picLocks noChangeAspect="1" noChangeArrowheads="1"/>
          </p:cNvPicPr>
          <p:nvPr/>
        </p:nvPicPr>
        <p:blipFill>
          <a:blip r:embed="rId2"/>
          <a:srcRect/>
          <a:stretch>
            <a:fillRect/>
          </a:stretch>
        </p:blipFill>
        <p:spPr bwMode="auto">
          <a:xfrm>
            <a:off x="3124200" y="4419600"/>
            <a:ext cx="4495800" cy="215741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p>
            <a:fld id="{8002E70A-BACC-4104-8E95-AC0C4B271E1F}" type="slidenum">
              <a:rPr lang="en-US"/>
              <a:pPr/>
              <a:t>14</a:t>
            </a:fld>
            <a:endParaRPr lang="en-US">
              <a:solidFill>
                <a:schemeClr val="tx1"/>
              </a:solidFill>
            </a:endParaRPr>
          </a:p>
        </p:txBody>
      </p:sp>
      <p:sp>
        <p:nvSpPr>
          <p:cNvPr id="133122" name="Rectangle 2"/>
          <p:cNvSpPr>
            <a:spLocks noGrp="1" noChangeArrowheads="1"/>
          </p:cNvSpPr>
          <p:nvPr>
            <p:ph type="title"/>
          </p:nvPr>
        </p:nvSpPr>
        <p:spPr/>
        <p:txBody>
          <a:bodyPr/>
          <a:lstStyle/>
          <a:p>
            <a:r>
              <a:rPr lang="en-US">
                <a:solidFill>
                  <a:schemeClr val="bg1"/>
                </a:solidFill>
                <a:latin typeface="Arial Black" pitchFamily="34" charset="0"/>
              </a:rPr>
              <a:t>Collection of Hair</a:t>
            </a:r>
          </a:p>
        </p:txBody>
      </p:sp>
      <p:sp>
        <p:nvSpPr>
          <p:cNvPr id="133123" name="Rectangle 3"/>
          <p:cNvSpPr>
            <a:spLocks noGrp="1" noChangeArrowheads="1"/>
          </p:cNvSpPr>
          <p:nvPr>
            <p:ph type="body" idx="1"/>
          </p:nvPr>
        </p:nvSpPr>
        <p:spPr/>
        <p:txBody>
          <a:bodyPr/>
          <a:lstStyle/>
          <a:p>
            <a:pPr>
              <a:buFont typeface="Wingdings" pitchFamily="2" charset="2"/>
              <a:buChar char="§"/>
            </a:pPr>
            <a:r>
              <a:rPr lang="en-US" sz="2800" b="1">
                <a:latin typeface="Arial" pitchFamily="34" charset="0"/>
              </a:rPr>
              <a:t>Questioned hairs must be accompanied by an adequate number of control samples.</a:t>
            </a:r>
          </a:p>
          <a:p>
            <a:pPr lvl="1">
              <a:buFont typeface="Wingdings" pitchFamily="2" charset="2"/>
              <a:buChar char="§"/>
            </a:pPr>
            <a:r>
              <a:rPr lang="en-US" sz="2400" b="1">
                <a:latin typeface="Arial" pitchFamily="34" charset="0"/>
              </a:rPr>
              <a:t>from victim</a:t>
            </a:r>
          </a:p>
          <a:p>
            <a:pPr lvl="1">
              <a:buFont typeface="Wingdings" pitchFamily="2" charset="2"/>
              <a:buChar char="§"/>
            </a:pPr>
            <a:r>
              <a:rPr lang="en-US" sz="2400" b="1">
                <a:latin typeface="Arial" pitchFamily="34" charset="0"/>
              </a:rPr>
              <a:t>from possible suspects</a:t>
            </a:r>
          </a:p>
          <a:p>
            <a:pPr lvl="1">
              <a:buFont typeface="Wingdings" pitchFamily="2" charset="2"/>
              <a:buChar char="§"/>
            </a:pPr>
            <a:r>
              <a:rPr lang="en-US" sz="2400" b="1">
                <a:latin typeface="Arial" pitchFamily="34" charset="0"/>
              </a:rPr>
              <a:t>from others who may have deposited hair at the scene</a:t>
            </a:r>
          </a:p>
          <a:p>
            <a:pPr>
              <a:buFont typeface="Wingdings" pitchFamily="2" charset="2"/>
              <a:buChar char="§"/>
            </a:pPr>
            <a:r>
              <a:rPr lang="en-US" sz="2800" b="1">
                <a:solidFill>
                  <a:schemeClr val="folHlink"/>
                </a:solidFill>
                <a:latin typeface="Arial" pitchFamily="34" charset="0"/>
              </a:rPr>
              <a:t>Control Sample</a:t>
            </a:r>
          </a:p>
          <a:p>
            <a:pPr lvl="1">
              <a:buFont typeface="Wingdings" pitchFamily="2" charset="2"/>
              <a:buChar char="§"/>
            </a:pPr>
            <a:r>
              <a:rPr lang="en-US" sz="2400" b="1">
                <a:solidFill>
                  <a:schemeClr val="folHlink"/>
                </a:solidFill>
                <a:latin typeface="Arial" pitchFamily="34" charset="0"/>
              </a:rPr>
              <a:t>50 full-length hairs from all areas of scalp</a:t>
            </a:r>
          </a:p>
          <a:p>
            <a:pPr lvl="1">
              <a:buFont typeface="Wingdings" pitchFamily="2" charset="2"/>
              <a:buChar char="§"/>
            </a:pPr>
            <a:r>
              <a:rPr lang="en-US" sz="2400" b="1">
                <a:solidFill>
                  <a:schemeClr val="folHlink"/>
                </a:solidFill>
                <a:latin typeface="Arial" pitchFamily="34" charset="0"/>
              </a:rPr>
              <a:t>24 full-length pubic hairs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8" name="Slide Number Placeholder 4"/>
          <p:cNvSpPr>
            <a:spLocks noGrp="1"/>
          </p:cNvSpPr>
          <p:nvPr>
            <p:ph type="sldNum" sz="quarter" idx="11"/>
          </p:nvPr>
        </p:nvSpPr>
        <p:spPr/>
        <p:txBody>
          <a:bodyPr/>
          <a:lstStyle/>
          <a:p>
            <a:fld id="{7D7B6499-8807-4F97-B1B4-435E4BE6F7E9}" type="slidenum">
              <a:rPr lang="en-US"/>
              <a:pPr/>
              <a:t>15</a:t>
            </a:fld>
            <a:endParaRPr lang="en-US">
              <a:solidFill>
                <a:schemeClr val="tx1"/>
              </a:solidFill>
            </a:endParaRPr>
          </a:p>
        </p:txBody>
      </p:sp>
      <p:sp>
        <p:nvSpPr>
          <p:cNvPr id="152578" name="Rectangle 2"/>
          <p:cNvSpPr>
            <a:spLocks noGrp="1" noChangeArrowheads="1"/>
          </p:cNvSpPr>
          <p:nvPr>
            <p:ph type="title"/>
          </p:nvPr>
        </p:nvSpPr>
        <p:spPr/>
        <p:txBody>
          <a:bodyPr/>
          <a:lstStyle/>
          <a:p>
            <a:r>
              <a:rPr lang="en-US" sz="4000" b="1">
                <a:solidFill>
                  <a:srgbClr val="FFFF99"/>
                </a:solidFill>
              </a:rPr>
              <a:t>What are some techniques for collecting hair evidence from a scene?</a:t>
            </a:r>
          </a:p>
        </p:txBody>
      </p:sp>
      <p:sp>
        <p:nvSpPr>
          <p:cNvPr id="152579" name="Rectangle 3"/>
          <p:cNvSpPr>
            <a:spLocks noGrp="1" noChangeArrowheads="1"/>
          </p:cNvSpPr>
          <p:nvPr>
            <p:ph type="body" idx="1"/>
          </p:nvPr>
        </p:nvSpPr>
        <p:spPr>
          <a:xfrm>
            <a:off x="1600200" y="1752600"/>
            <a:ext cx="7010400" cy="4525963"/>
          </a:xfrm>
        </p:spPr>
        <p:txBody>
          <a:bodyPr/>
          <a:lstStyle/>
          <a:p>
            <a:r>
              <a:rPr lang="en-US" b="1"/>
              <a:t>Visually observed-</a:t>
            </a:r>
          </a:p>
          <a:p>
            <a:pPr>
              <a:buFontTx/>
              <a:buNone/>
            </a:pPr>
            <a:r>
              <a:rPr lang="en-US" b="1"/>
              <a:t>     Hand preferred over tweezers</a:t>
            </a:r>
          </a:p>
        </p:txBody>
      </p:sp>
      <p:pic>
        <p:nvPicPr>
          <p:cNvPr id="152581" name="Picture 5" descr="The image “http://express.howstuffworks.com/gif/csi-evidencebag.jpg” cannot be displayed, because it contains errors."/>
          <p:cNvPicPr>
            <a:picLocks noChangeAspect="1" noChangeArrowheads="1"/>
          </p:cNvPicPr>
          <p:nvPr/>
        </p:nvPicPr>
        <p:blipFill>
          <a:blip r:embed="rId2"/>
          <a:srcRect/>
          <a:stretch>
            <a:fillRect/>
          </a:stretch>
        </p:blipFill>
        <p:spPr bwMode="auto">
          <a:xfrm>
            <a:off x="3124200" y="2819400"/>
            <a:ext cx="3810000" cy="3867150"/>
          </a:xfrm>
          <a:prstGeom prst="rect">
            <a:avLst/>
          </a:prstGeom>
          <a:noFill/>
        </p:spPr>
      </p:pic>
      <p:pic>
        <p:nvPicPr>
          <p:cNvPr id="152583" name="Picture 7" descr="The image “http://allthingsfirstaid.com/images/products/Instruments/Tissue_Forceps.jpg” cannot be displayed, because it contains errors."/>
          <p:cNvPicPr>
            <a:picLocks noChangeAspect="1" noChangeArrowheads="1"/>
          </p:cNvPicPr>
          <p:nvPr/>
        </p:nvPicPr>
        <p:blipFill>
          <a:blip r:embed="rId3" cstate="print"/>
          <a:srcRect/>
          <a:stretch>
            <a:fillRect/>
          </a:stretch>
        </p:blipFill>
        <p:spPr bwMode="auto">
          <a:xfrm>
            <a:off x="1219200" y="3733800"/>
            <a:ext cx="1503363" cy="2395538"/>
          </a:xfrm>
          <a:prstGeom prst="rect">
            <a:avLst/>
          </a:prstGeom>
          <a:noFill/>
        </p:spPr>
      </p:pic>
      <p:pic>
        <p:nvPicPr>
          <p:cNvPr id="152585" name="Picture 9" descr="_40195204_forensics2203"/>
          <p:cNvPicPr>
            <a:picLocks noChangeAspect="1" noChangeArrowheads="1"/>
          </p:cNvPicPr>
          <p:nvPr/>
        </p:nvPicPr>
        <p:blipFill>
          <a:blip r:embed="rId4"/>
          <a:srcRect/>
          <a:stretch>
            <a:fillRect/>
          </a:stretch>
        </p:blipFill>
        <p:spPr bwMode="auto">
          <a:xfrm>
            <a:off x="7010400" y="3429000"/>
            <a:ext cx="1933575"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fade">
                                      <p:cBhvr>
                                        <p:cTn id="7" dur="1000"/>
                                        <p:tgtEl>
                                          <p:spTgt spid="152579">
                                            <p:txEl>
                                              <p:pRg st="0" end="0"/>
                                            </p:txEl>
                                          </p:spTgt>
                                        </p:tgtEl>
                                      </p:cBhvr>
                                    </p:animEffect>
                                    <p:anim calcmode="lin" valueType="num">
                                      <p:cBhvr>
                                        <p:cTn id="8" dur="1000" fill="hold"/>
                                        <p:tgtEl>
                                          <p:spTgt spid="15257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2579">
                                            <p:txEl>
                                              <p:pRg st="1" end="1"/>
                                            </p:txEl>
                                          </p:spTgt>
                                        </p:tgtEl>
                                        <p:attrNameLst>
                                          <p:attrName>style.visibility</p:attrName>
                                        </p:attrNameLst>
                                      </p:cBhvr>
                                      <p:to>
                                        <p:strVal val="visible"/>
                                      </p:to>
                                    </p:set>
                                    <p:animEffect transition="in" filter="fade">
                                      <p:cBhvr>
                                        <p:cTn id="13" dur="1000"/>
                                        <p:tgtEl>
                                          <p:spTgt spid="152579">
                                            <p:txEl>
                                              <p:pRg st="1" end="1"/>
                                            </p:txEl>
                                          </p:spTgt>
                                        </p:tgtEl>
                                      </p:cBhvr>
                                    </p:animEffect>
                                    <p:anim calcmode="lin" valueType="num">
                                      <p:cBhvr>
                                        <p:cTn id="14" dur="10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6" name="Slide Number Placeholder 4"/>
          <p:cNvSpPr>
            <a:spLocks noGrp="1"/>
          </p:cNvSpPr>
          <p:nvPr>
            <p:ph type="sldNum" sz="quarter" idx="11"/>
          </p:nvPr>
        </p:nvSpPr>
        <p:spPr/>
        <p:txBody>
          <a:bodyPr/>
          <a:lstStyle/>
          <a:p>
            <a:fld id="{6825C707-1CBC-455A-8CA4-2168ACB27552}" type="slidenum">
              <a:rPr lang="en-US"/>
              <a:pPr/>
              <a:t>16</a:t>
            </a:fld>
            <a:endParaRPr lang="en-US">
              <a:solidFill>
                <a:schemeClr val="tx1"/>
              </a:solidFill>
            </a:endParaRPr>
          </a:p>
        </p:txBody>
      </p:sp>
      <p:sp>
        <p:nvSpPr>
          <p:cNvPr id="153602" name="Rectangle 2"/>
          <p:cNvSpPr>
            <a:spLocks noGrp="1" noChangeArrowheads="1"/>
          </p:cNvSpPr>
          <p:nvPr>
            <p:ph type="title"/>
          </p:nvPr>
        </p:nvSpPr>
        <p:spPr/>
        <p:txBody>
          <a:bodyPr/>
          <a:lstStyle/>
          <a:p>
            <a:r>
              <a:rPr lang="en-US" sz="4000" b="1">
                <a:solidFill>
                  <a:srgbClr val="FFFF99"/>
                </a:solidFill>
              </a:rPr>
              <a:t>What are some techniques for collecting hair evidence from a scene?</a:t>
            </a:r>
          </a:p>
        </p:txBody>
      </p:sp>
      <p:sp>
        <p:nvSpPr>
          <p:cNvPr id="153603" name="Rectangle 3"/>
          <p:cNvSpPr>
            <a:spLocks noGrp="1" noChangeArrowheads="1"/>
          </p:cNvSpPr>
          <p:nvPr>
            <p:ph type="body" idx="1"/>
          </p:nvPr>
        </p:nvSpPr>
        <p:spPr>
          <a:xfrm>
            <a:off x="1600200" y="1752600"/>
            <a:ext cx="7010400" cy="4525963"/>
          </a:xfrm>
        </p:spPr>
        <p:txBody>
          <a:bodyPr/>
          <a:lstStyle/>
          <a:p>
            <a:pPr>
              <a:buFontTx/>
              <a:buNone/>
            </a:pPr>
            <a:r>
              <a:rPr lang="en-US" b="1"/>
              <a:t>Clear tape can be used to lift hairs from a variety of surfaces</a:t>
            </a:r>
          </a:p>
        </p:txBody>
      </p:sp>
      <p:pic>
        <p:nvPicPr>
          <p:cNvPr id="153607" name="Picture 7" descr="14_1_b"/>
          <p:cNvPicPr>
            <a:picLocks noChangeAspect="1" noChangeArrowheads="1"/>
          </p:cNvPicPr>
          <p:nvPr/>
        </p:nvPicPr>
        <p:blipFill>
          <a:blip r:embed="rId2"/>
          <a:srcRect/>
          <a:stretch>
            <a:fillRect/>
          </a:stretch>
        </p:blipFill>
        <p:spPr bwMode="auto">
          <a:xfrm>
            <a:off x="2971800" y="3810000"/>
            <a:ext cx="3810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53603">
                                            <p:txEl>
                                              <p:pRg st="0" end="0"/>
                                            </p:txEl>
                                          </p:spTgt>
                                        </p:tgtEl>
                                        <p:attrNameLst>
                                          <p:attrName>ppt_x</p:attrName>
                                        </p:attrNameLst>
                                      </p:cBhvr>
                                    </p:anim>
                                    <p:anim from="0" to="-1.0" calcmode="lin" valueType="num">
                                      <p:cBhvr>
                                        <p:cTn id="8" dur="200" decel="50000" autoRev="1" fill="hold">
                                          <p:stCondLst>
                                            <p:cond delay="600"/>
                                          </p:stCondLst>
                                        </p:cTn>
                                        <p:tgtEl>
                                          <p:spTgt spid="153603">
                                            <p:txEl>
                                              <p:pRg st="0" end="0"/>
                                            </p:txEl>
                                          </p:spTgt>
                                        </p:tgtEl>
                                        <p:attrNameLst>
                                          <p:attrName>xshear</p:attrName>
                                        </p:attrNameLst>
                                      </p:cBhvr>
                                    </p:anim>
                                    <p:animScale>
                                      <p:cBhvr>
                                        <p:cTn id="9" dur="200" decel="100000" autoRev="1" fill="hold">
                                          <p:stCondLst>
                                            <p:cond delay="600"/>
                                          </p:stCondLst>
                                        </p:cTn>
                                        <p:tgtEl>
                                          <p:spTgt spid="153603">
                                            <p:txEl>
                                              <p:pRg st="0" end="0"/>
                                            </p:txEl>
                                          </p:spTgt>
                                        </p:tgtEl>
                                      </p:cBhvr>
                                      <p:from x="100000" y="100000"/>
                                      <p:to x="80000" y="100000"/>
                                    </p:animScale>
                                    <p:anim by="(#ppt_h/3+#ppt_w*0.1)" calcmode="lin" valueType="num">
                                      <p:cBhvr additive="sum">
                                        <p:cTn id="10" dur="200" decel="100000" autoRev="1" fill="hold">
                                          <p:stCondLst>
                                            <p:cond delay="600"/>
                                          </p:stCondLst>
                                        </p:cTn>
                                        <p:tgtEl>
                                          <p:spTgt spid="153603">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7" name="Slide Number Placeholder 4"/>
          <p:cNvSpPr>
            <a:spLocks noGrp="1"/>
          </p:cNvSpPr>
          <p:nvPr>
            <p:ph type="sldNum" sz="quarter" idx="11"/>
          </p:nvPr>
        </p:nvSpPr>
        <p:spPr/>
        <p:txBody>
          <a:bodyPr/>
          <a:lstStyle/>
          <a:p>
            <a:fld id="{31D9E6D8-CF4A-4D7A-A6CE-61003F2CCFA8}" type="slidenum">
              <a:rPr lang="en-US"/>
              <a:pPr/>
              <a:t>17</a:t>
            </a:fld>
            <a:endParaRPr lang="en-US">
              <a:solidFill>
                <a:schemeClr val="tx1"/>
              </a:solidFill>
            </a:endParaRPr>
          </a:p>
        </p:txBody>
      </p:sp>
      <p:sp>
        <p:nvSpPr>
          <p:cNvPr id="154626" name="Rectangle 2"/>
          <p:cNvSpPr>
            <a:spLocks noGrp="1" noChangeArrowheads="1"/>
          </p:cNvSpPr>
          <p:nvPr>
            <p:ph type="title"/>
          </p:nvPr>
        </p:nvSpPr>
        <p:spPr>
          <a:xfrm>
            <a:off x="1676400" y="533400"/>
            <a:ext cx="7010400" cy="1143000"/>
          </a:xfrm>
        </p:spPr>
        <p:txBody>
          <a:bodyPr/>
          <a:lstStyle/>
          <a:p>
            <a:r>
              <a:rPr lang="en-US" sz="4000" b="1">
                <a:solidFill>
                  <a:srgbClr val="FFFF99"/>
                </a:solidFill>
              </a:rPr>
              <a:t>What are some techniques for collecting hair evidence from a scene?</a:t>
            </a:r>
          </a:p>
        </p:txBody>
      </p:sp>
      <p:sp>
        <p:nvSpPr>
          <p:cNvPr id="154627" name="Rectangle 3"/>
          <p:cNvSpPr>
            <a:spLocks noGrp="1" noChangeArrowheads="1"/>
          </p:cNvSpPr>
          <p:nvPr>
            <p:ph type="body" idx="1"/>
          </p:nvPr>
        </p:nvSpPr>
        <p:spPr>
          <a:xfrm>
            <a:off x="1676400" y="1828800"/>
            <a:ext cx="7010400" cy="4525963"/>
          </a:xfrm>
        </p:spPr>
        <p:txBody>
          <a:bodyPr/>
          <a:lstStyle/>
          <a:p>
            <a:endParaRPr lang="en-US" b="1"/>
          </a:p>
          <a:p>
            <a:r>
              <a:rPr lang="en-US" b="1"/>
              <a:t>Vacuum method</a:t>
            </a:r>
          </a:p>
        </p:txBody>
      </p:sp>
      <p:pic>
        <p:nvPicPr>
          <p:cNvPr id="154629" name="Picture 5" descr="The image “http://www.50plushealth.co.uk/media/images/S741_Hand_held_vacuum_cleaner_L.jpg” cannot be displayed, because it contains errors."/>
          <p:cNvPicPr>
            <a:picLocks noChangeAspect="1" noChangeArrowheads="1"/>
          </p:cNvPicPr>
          <p:nvPr/>
        </p:nvPicPr>
        <p:blipFill>
          <a:blip r:embed="rId2"/>
          <a:srcRect/>
          <a:stretch>
            <a:fillRect/>
          </a:stretch>
        </p:blipFill>
        <p:spPr bwMode="auto">
          <a:xfrm>
            <a:off x="2514600" y="3429000"/>
            <a:ext cx="2667000" cy="2667000"/>
          </a:xfrm>
          <a:prstGeom prst="rect">
            <a:avLst/>
          </a:prstGeom>
          <a:noFill/>
        </p:spPr>
      </p:pic>
      <p:pic>
        <p:nvPicPr>
          <p:cNvPr id="154631" name="Picture 7" descr="1198795_052407I_MC"/>
          <p:cNvPicPr>
            <a:picLocks noChangeAspect="1" noChangeArrowheads="1"/>
          </p:cNvPicPr>
          <p:nvPr/>
        </p:nvPicPr>
        <p:blipFill>
          <a:blip r:embed="rId3"/>
          <a:srcRect/>
          <a:stretch>
            <a:fillRect/>
          </a:stretch>
        </p:blipFill>
        <p:spPr bwMode="auto">
          <a:xfrm>
            <a:off x="6477000" y="3200400"/>
            <a:ext cx="2133600" cy="24384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8" name="Slide Number Placeholder 4"/>
          <p:cNvSpPr>
            <a:spLocks noGrp="1"/>
          </p:cNvSpPr>
          <p:nvPr>
            <p:ph type="sldNum" sz="quarter" idx="11"/>
          </p:nvPr>
        </p:nvSpPr>
        <p:spPr/>
        <p:txBody>
          <a:bodyPr/>
          <a:lstStyle/>
          <a:p>
            <a:fld id="{92D23A15-E8FD-41E2-8D07-40DE52A461DD}" type="slidenum">
              <a:rPr lang="en-US"/>
              <a:pPr/>
              <a:t>18</a:t>
            </a:fld>
            <a:endParaRPr lang="en-US">
              <a:solidFill>
                <a:schemeClr val="tx1"/>
              </a:solidFill>
            </a:endParaRPr>
          </a:p>
        </p:txBody>
      </p:sp>
      <p:sp>
        <p:nvSpPr>
          <p:cNvPr id="155650" name="Rectangle 2"/>
          <p:cNvSpPr>
            <a:spLocks noGrp="1" noChangeArrowheads="1"/>
          </p:cNvSpPr>
          <p:nvPr>
            <p:ph type="title"/>
          </p:nvPr>
        </p:nvSpPr>
        <p:spPr>
          <a:xfrm>
            <a:off x="1676400" y="457200"/>
            <a:ext cx="7010400" cy="1143000"/>
          </a:xfrm>
        </p:spPr>
        <p:txBody>
          <a:bodyPr/>
          <a:lstStyle/>
          <a:p>
            <a:r>
              <a:rPr lang="en-US" sz="4000" b="1">
                <a:solidFill>
                  <a:srgbClr val="FFFF99"/>
                </a:solidFill>
              </a:rPr>
              <a:t>What are some techniques for collecting hair evidence from a scene?</a:t>
            </a:r>
          </a:p>
        </p:txBody>
      </p:sp>
      <p:sp>
        <p:nvSpPr>
          <p:cNvPr id="155651" name="Rectangle 3"/>
          <p:cNvSpPr>
            <a:spLocks noGrp="1" noChangeArrowheads="1"/>
          </p:cNvSpPr>
          <p:nvPr>
            <p:ph type="body" idx="1"/>
          </p:nvPr>
        </p:nvSpPr>
        <p:spPr>
          <a:xfrm>
            <a:off x="1676400" y="1828800"/>
            <a:ext cx="7010400" cy="4525963"/>
          </a:xfrm>
        </p:spPr>
        <p:txBody>
          <a:bodyPr/>
          <a:lstStyle/>
          <a:p>
            <a:r>
              <a:rPr lang="en-US" b="1"/>
              <a:t>Shaking in bag</a:t>
            </a:r>
          </a:p>
        </p:txBody>
      </p:sp>
      <p:pic>
        <p:nvPicPr>
          <p:cNvPr id="155653" name="Picture 5" descr="AUD-027~Nifty-Fifties-Shake-Posters"/>
          <p:cNvPicPr>
            <a:picLocks noChangeAspect="1" noChangeArrowheads="1"/>
          </p:cNvPicPr>
          <p:nvPr/>
        </p:nvPicPr>
        <p:blipFill>
          <a:blip r:embed="rId2"/>
          <a:srcRect/>
          <a:stretch>
            <a:fillRect/>
          </a:stretch>
        </p:blipFill>
        <p:spPr bwMode="auto">
          <a:xfrm>
            <a:off x="6019800" y="2438400"/>
            <a:ext cx="2392363" cy="2990850"/>
          </a:xfrm>
          <a:prstGeom prst="rect">
            <a:avLst/>
          </a:prstGeom>
          <a:noFill/>
        </p:spPr>
      </p:pic>
      <p:pic>
        <p:nvPicPr>
          <p:cNvPr id="155657" name="Picture 9" descr="The image “http://www.theoptimizedlife.com/images/ziploc.jpg” cannot be displayed, because it contains errors."/>
          <p:cNvPicPr>
            <a:picLocks noChangeAspect="1" noChangeArrowheads="1"/>
          </p:cNvPicPr>
          <p:nvPr/>
        </p:nvPicPr>
        <p:blipFill>
          <a:blip r:embed="rId3"/>
          <a:srcRect/>
          <a:stretch>
            <a:fillRect/>
          </a:stretch>
        </p:blipFill>
        <p:spPr bwMode="auto">
          <a:xfrm>
            <a:off x="3429000" y="3962400"/>
            <a:ext cx="2514600" cy="2514600"/>
          </a:xfrm>
          <a:prstGeom prst="rect">
            <a:avLst/>
          </a:prstGeom>
          <a:noFill/>
        </p:spPr>
      </p:pic>
      <p:pic>
        <p:nvPicPr>
          <p:cNvPr id="155659" name="Picture 11" descr="The image “http://www.earthsunmoon.com/newimages/Cats_and_Dogs/dogs_for_peacesm.gif” cannot be displayed, because it contains errors."/>
          <p:cNvPicPr>
            <a:picLocks noChangeAspect="1" noChangeArrowheads="1"/>
          </p:cNvPicPr>
          <p:nvPr/>
        </p:nvPicPr>
        <p:blipFill>
          <a:blip r:embed="rId4"/>
          <a:srcRect/>
          <a:stretch>
            <a:fillRect/>
          </a:stretch>
        </p:blipFill>
        <p:spPr bwMode="auto">
          <a:xfrm>
            <a:off x="990600" y="2514600"/>
            <a:ext cx="2555875" cy="30670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fade">
                                      <p:cBhvr>
                                        <p:cTn id="7" dur="770" decel="100000"/>
                                        <p:tgtEl>
                                          <p:spTgt spid="155651">
                                            <p:txEl>
                                              <p:pRg st="0" end="0"/>
                                            </p:txEl>
                                          </p:spTgt>
                                        </p:tgtEl>
                                      </p:cBhvr>
                                    </p:animEffect>
                                    <p:animScale>
                                      <p:cBhvr>
                                        <p:cTn id="8" dur="770" decel="100000"/>
                                        <p:tgtEl>
                                          <p:spTgt spid="155651">
                                            <p:txEl>
                                              <p:pRg st="0" end="0"/>
                                            </p:txEl>
                                          </p:spTgt>
                                        </p:tgtEl>
                                      </p:cBhvr>
                                      <p:from x="10000" y="10000"/>
                                      <p:to x="200000" y="450000"/>
                                    </p:animScale>
                                    <p:animScale>
                                      <p:cBhvr>
                                        <p:cTn id="9" dur="1230" accel="100000" fill="hold">
                                          <p:stCondLst>
                                            <p:cond delay="770"/>
                                          </p:stCondLst>
                                        </p:cTn>
                                        <p:tgtEl>
                                          <p:spTgt spid="155651">
                                            <p:txEl>
                                              <p:pRg st="0" end="0"/>
                                            </p:txEl>
                                          </p:spTgt>
                                        </p:tgtEl>
                                      </p:cBhvr>
                                      <p:from x="200000" y="450000"/>
                                      <p:to x="100000" y="100000"/>
                                    </p:animScale>
                                    <p:set>
                                      <p:cBhvr>
                                        <p:cTn id="10" dur="770" fill="hold"/>
                                        <p:tgtEl>
                                          <p:spTgt spid="155651">
                                            <p:txEl>
                                              <p:pRg st="0" end="0"/>
                                            </p:txEl>
                                          </p:spTgt>
                                        </p:tgtEl>
                                        <p:attrNameLst>
                                          <p:attrName>ppt_x</p:attrName>
                                        </p:attrNameLst>
                                      </p:cBhvr>
                                      <p:to>
                                        <p:strVal val="(0.5)"/>
                                      </p:to>
                                    </p:set>
                                    <p:anim from="(0.5)" to="(#ppt_x)" calcmode="lin" valueType="num">
                                      <p:cBhvr>
                                        <p:cTn id="11" dur="1230" accel="100000" fill="hold">
                                          <p:stCondLst>
                                            <p:cond delay="770"/>
                                          </p:stCondLst>
                                        </p:cTn>
                                        <p:tgtEl>
                                          <p:spTgt spid="155651">
                                            <p:txEl>
                                              <p:pRg st="0" end="0"/>
                                            </p:txEl>
                                          </p:spTgt>
                                        </p:tgtEl>
                                        <p:attrNameLst>
                                          <p:attrName>ppt_x</p:attrName>
                                        </p:attrNameLst>
                                      </p:cBhvr>
                                    </p:anim>
                                    <p:set>
                                      <p:cBhvr>
                                        <p:cTn id="12" dur="770" fill="hold"/>
                                        <p:tgtEl>
                                          <p:spTgt spid="15565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55651">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5" name="Slide Number Placeholder 4"/>
          <p:cNvSpPr>
            <a:spLocks noGrp="1"/>
          </p:cNvSpPr>
          <p:nvPr>
            <p:ph type="sldNum" sz="quarter" idx="11"/>
          </p:nvPr>
        </p:nvSpPr>
        <p:spPr/>
        <p:txBody>
          <a:bodyPr/>
          <a:lstStyle/>
          <a:p>
            <a:fld id="{12AAC9E1-153C-4650-B9D8-8573C6747BDB}" type="slidenum">
              <a:rPr lang="en-US"/>
              <a:pPr/>
              <a:t>1</a:t>
            </a:fld>
            <a:endParaRPr lang="en-US">
              <a:solidFill>
                <a:schemeClr val="tx1"/>
              </a:solidFill>
            </a:endParaRPr>
          </a:p>
        </p:txBody>
      </p:sp>
      <p:sp>
        <p:nvSpPr>
          <p:cNvPr id="144386" name="Rectangle 2"/>
          <p:cNvSpPr>
            <a:spLocks noGrp="1" noChangeArrowheads="1"/>
          </p:cNvSpPr>
          <p:nvPr>
            <p:ph type="title"/>
          </p:nvPr>
        </p:nvSpPr>
        <p:spPr/>
        <p:txBody>
          <a:bodyPr/>
          <a:lstStyle/>
          <a:p>
            <a:r>
              <a:rPr lang="en-US">
                <a:solidFill>
                  <a:schemeClr val="tx1"/>
                </a:solidFill>
                <a:effectLst/>
              </a:rPr>
              <a:t>Medulla of Different Species</a:t>
            </a:r>
          </a:p>
        </p:txBody>
      </p:sp>
      <p:pic>
        <p:nvPicPr>
          <p:cNvPr id="14438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0" y="1143000"/>
            <a:ext cx="7620000" cy="48926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7" name="Slide Number Placeholder 4"/>
          <p:cNvSpPr>
            <a:spLocks noGrp="1"/>
          </p:cNvSpPr>
          <p:nvPr>
            <p:ph type="sldNum" sz="quarter" idx="11"/>
          </p:nvPr>
        </p:nvSpPr>
        <p:spPr/>
        <p:txBody>
          <a:bodyPr/>
          <a:lstStyle/>
          <a:p>
            <a:fld id="{48921556-CC41-4731-8001-6575DB4A15E7}" type="slidenum">
              <a:rPr lang="en-US"/>
              <a:pPr/>
              <a:t>19</a:t>
            </a:fld>
            <a:endParaRPr lang="en-US">
              <a:solidFill>
                <a:schemeClr val="tx1"/>
              </a:solidFill>
            </a:endParaRPr>
          </a:p>
        </p:txBody>
      </p:sp>
      <p:sp>
        <p:nvSpPr>
          <p:cNvPr id="156674" name="Rectangle 2"/>
          <p:cNvSpPr>
            <a:spLocks noGrp="1" noChangeArrowheads="1"/>
          </p:cNvSpPr>
          <p:nvPr>
            <p:ph type="title"/>
          </p:nvPr>
        </p:nvSpPr>
        <p:spPr>
          <a:xfrm>
            <a:off x="1676400" y="457200"/>
            <a:ext cx="7010400" cy="1143000"/>
          </a:xfrm>
        </p:spPr>
        <p:txBody>
          <a:bodyPr/>
          <a:lstStyle/>
          <a:p>
            <a:r>
              <a:rPr lang="en-US" sz="4000" b="1">
                <a:solidFill>
                  <a:srgbClr val="FFFF99"/>
                </a:solidFill>
              </a:rPr>
              <a:t>What are some techniques for collecting hair evidence from a scene?</a:t>
            </a:r>
          </a:p>
        </p:txBody>
      </p:sp>
      <p:sp>
        <p:nvSpPr>
          <p:cNvPr id="156675" name="Rectangle 3"/>
          <p:cNvSpPr>
            <a:spLocks noGrp="1" noChangeArrowheads="1"/>
          </p:cNvSpPr>
          <p:nvPr>
            <p:ph type="body" idx="1"/>
          </p:nvPr>
        </p:nvSpPr>
        <p:spPr>
          <a:xfrm>
            <a:off x="1676400" y="1981200"/>
            <a:ext cx="7010400" cy="4525963"/>
          </a:xfrm>
        </p:spPr>
        <p:txBody>
          <a:bodyPr/>
          <a:lstStyle/>
          <a:p>
            <a:r>
              <a:rPr lang="en-US" b="1"/>
              <a:t>Brushing, scraping, shaking over white paper</a:t>
            </a:r>
          </a:p>
        </p:txBody>
      </p:sp>
      <p:pic>
        <p:nvPicPr>
          <p:cNvPr id="156677" name="Picture 5" descr="The image “http://www.asafeharbor.com/support/whitepaper.jpg” cannot be displayed, because it contains errors."/>
          <p:cNvPicPr>
            <a:picLocks noChangeAspect="1" noChangeArrowheads="1"/>
          </p:cNvPicPr>
          <p:nvPr/>
        </p:nvPicPr>
        <p:blipFill>
          <a:blip r:embed="rId2"/>
          <a:srcRect/>
          <a:stretch>
            <a:fillRect/>
          </a:stretch>
        </p:blipFill>
        <p:spPr bwMode="auto">
          <a:xfrm>
            <a:off x="5791200" y="2895600"/>
            <a:ext cx="2619375" cy="3333750"/>
          </a:xfrm>
          <a:prstGeom prst="rect">
            <a:avLst/>
          </a:prstGeom>
          <a:noFill/>
        </p:spPr>
      </p:pic>
      <p:pic>
        <p:nvPicPr>
          <p:cNvPr id="156679" name="Picture 7" descr="The image “http://www1.istockphoto.com/file_thumbview_approve/2834460/2/istockphoto_2834460_scraping_ice_and_snow_from_the_windshield.jpg” cannot be displayed, because it contains errors."/>
          <p:cNvPicPr>
            <a:picLocks noChangeAspect="1" noChangeArrowheads="1"/>
          </p:cNvPicPr>
          <p:nvPr/>
        </p:nvPicPr>
        <p:blipFill>
          <a:blip r:embed="rId3"/>
          <a:srcRect/>
          <a:stretch>
            <a:fillRect/>
          </a:stretch>
        </p:blipFill>
        <p:spPr bwMode="auto">
          <a:xfrm>
            <a:off x="1143000" y="3021013"/>
            <a:ext cx="4114800" cy="27511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Effect transition="in" filter="fade">
                                      <p:cBhvr>
                                        <p:cTn id="7" dur="2000"/>
                                        <p:tgtEl>
                                          <p:spTgt spid="156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6" name="Slide Number Placeholder 4"/>
          <p:cNvSpPr>
            <a:spLocks noGrp="1"/>
          </p:cNvSpPr>
          <p:nvPr>
            <p:ph type="sldNum" sz="quarter" idx="11"/>
          </p:nvPr>
        </p:nvSpPr>
        <p:spPr/>
        <p:txBody>
          <a:bodyPr/>
          <a:lstStyle/>
          <a:p>
            <a:fld id="{A6064275-A1C5-4FF4-80D8-0DA4CDC2B26B}" type="slidenum">
              <a:rPr lang="en-US"/>
              <a:pPr/>
              <a:t>20</a:t>
            </a:fld>
            <a:endParaRPr lang="en-US">
              <a:solidFill>
                <a:schemeClr val="tx1"/>
              </a:solidFill>
            </a:endParaRPr>
          </a:p>
        </p:txBody>
      </p:sp>
      <p:sp>
        <p:nvSpPr>
          <p:cNvPr id="157698" name="Rectangle 2"/>
          <p:cNvSpPr>
            <a:spLocks noGrp="1" noChangeArrowheads="1"/>
          </p:cNvSpPr>
          <p:nvPr>
            <p:ph type="title"/>
          </p:nvPr>
        </p:nvSpPr>
        <p:spPr/>
        <p:txBody>
          <a:bodyPr/>
          <a:lstStyle/>
          <a:p>
            <a:endParaRPr lang="en-US"/>
          </a:p>
        </p:txBody>
      </p:sp>
      <p:sp>
        <p:nvSpPr>
          <p:cNvPr id="157699" name="Rectangle 3"/>
          <p:cNvSpPr>
            <a:spLocks noGrp="1" noChangeArrowheads="1"/>
          </p:cNvSpPr>
          <p:nvPr>
            <p:ph type="body" idx="1"/>
          </p:nvPr>
        </p:nvSpPr>
        <p:spPr/>
        <p:txBody>
          <a:bodyPr/>
          <a:lstStyle/>
          <a:p>
            <a:r>
              <a:rPr lang="en-US" b="1"/>
              <a:t>Combing</a:t>
            </a:r>
          </a:p>
          <a:p>
            <a:pPr>
              <a:buFontTx/>
              <a:buNone/>
            </a:pPr>
            <a:r>
              <a:rPr lang="en-US" b="1"/>
              <a:t>       </a:t>
            </a:r>
          </a:p>
          <a:p>
            <a:pPr>
              <a:buFontTx/>
              <a:buNone/>
            </a:pPr>
            <a:endParaRPr lang="en-US" b="1"/>
          </a:p>
          <a:p>
            <a:pPr>
              <a:buFontTx/>
              <a:buNone/>
            </a:pPr>
            <a:r>
              <a:rPr lang="en-US" b="1"/>
              <a:t>       </a:t>
            </a:r>
          </a:p>
          <a:p>
            <a:pPr>
              <a:buFontTx/>
              <a:buNone/>
            </a:pPr>
            <a:r>
              <a:rPr lang="en-US" b="1"/>
              <a:t>Rape victim-</a:t>
            </a:r>
          </a:p>
          <a:p>
            <a:pPr>
              <a:buFontTx/>
              <a:buNone/>
            </a:pPr>
            <a:r>
              <a:rPr lang="en-US" b="1"/>
              <a:t>Pubic region</a:t>
            </a:r>
          </a:p>
        </p:txBody>
      </p:sp>
      <p:pic>
        <p:nvPicPr>
          <p:cNvPr id="157701" name="Picture 5" descr="The image “http://www.rossettiarchive.org/img/thumbs_big/s174.jpg” cannot be displayed, because it contains errors."/>
          <p:cNvPicPr>
            <a:picLocks noChangeAspect="1" noChangeArrowheads="1"/>
          </p:cNvPicPr>
          <p:nvPr/>
        </p:nvPicPr>
        <p:blipFill>
          <a:blip r:embed="rId2"/>
          <a:srcRect/>
          <a:stretch>
            <a:fillRect/>
          </a:stretch>
        </p:blipFill>
        <p:spPr bwMode="auto">
          <a:xfrm>
            <a:off x="5105400" y="3048000"/>
            <a:ext cx="3133725" cy="3457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1000"/>
                                        <p:tgtEl>
                                          <p:spTgt spid="157699">
                                            <p:txEl>
                                              <p:pRg st="0" end="0"/>
                                            </p:txEl>
                                          </p:spTgt>
                                        </p:tgtEl>
                                      </p:cBhvr>
                                    </p:animEffect>
                                    <p:anim calcmode="lin" valueType="num">
                                      <p:cBhvr>
                                        <p:cTn id="8" dur="1000" fill="hold"/>
                                        <p:tgtEl>
                                          <p:spTgt spid="157699">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7699">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769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7699">
                                            <p:txEl>
                                              <p:pRg st="4" end="4"/>
                                            </p:txEl>
                                          </p:spTgt>
                                        </p:tgtEl>
                                        <p:attrNameLst>
                                          <p:attrName>style.visibility</p:attrName>
                                        </p:attrNameLst>
                                      </p:cBhvr>
                                      <p:to>
                                        <p:strVal val="visible"/>
                                      </p:to>
                                    </p:set>
                                    <p:animEffect transition="in" filter="fade">
                                      <p:cBhvr>
                                        <p:cTn id="15" dur="2000"/>
                                        <p:tgtEl>
                                          <p:spTgt spid="15769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7699">
                                            <p:txEl>
                                              <p:pRg st="5" end="5"/>
                                            </p:txEl>
                                          </p:spTgt>
                                        </p:tgtEl>
                                        <p:attrNameLst>
                                          <p:attrName>style.visibility</p:attrName>
                                        </p:attrNameLst>
                                      </p:cBhvr>
                                      <p:to>
                                        <p:strVal val="visible"/>
                                      </p:to>
                                    </p:set>
                                    <p:animEffect transition="in" filter="fade">
                                      <p:cBhvr>
                                        <p:cTn id="18" dur="2000"/>
                                        <p:tgtEl>
                                          <p:spTgt spid="157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15" name="Slide Number Placeholder 4"/>
          <p:cNvSpPr>
            <a:spLocks noGrp="1"/>
          </p:cNvSpPr>
          <p:nvPr>
            <p:ph type="sldNum" sz="quarter" idx="11"/>
          </p:nvPr>
        </p:nvSpPr>
        <p:spPr/>
        <p:txBody>
          <a:bodyPr/>
          <a:lstStyle/>
          <a:p>
            <a:fld id="{2C50482A-449A-4575-921D-4BCD5BF9DAFC}" type="slidenum">
              <a:rPr lang="en-US"/>
              <a:pPr/>
              <a:t>2</a:t>
            </a:fld>
            <a:endParaRPr lang="en-US">
              <a:solidFill>
                <a:schemeClr val="tx1"/>
              </a:solidFill>
            </a:endParaRPr>
          </a:p>
        </p:txBody>
      </p:sp>
      <p:sp>
        <p:nvSpPr>
          <p:cNvPr id="135171" name="Rectangle 3"/>
          <p:cNvSpPr>
            <a:spLocks noGrp="1" noChangeArrowheads="1"/>
          </p:cNvSpPr>
          <p:nvPr>
            <p:ph type="body" idx="1"/>
          </p:nvPr>
        </p:nvSpPr>
        <p:spPr>
          <a:xfrm>
            <a:off x="1600200" y="609600"/>
            <a:ext cx="7010400" cy="4525963"/>
          </a:xfrm>
        </p:spPr>
        <p:txBody>
          <a:bodyPr/>
          <a:lstStyle/>
          <a:p>
            <a:r>
              <a:rPr lang="en-US" b="1"/>
              <a:t>Ennis Cosby, a vacationing graduate student from Columbia University in New York City, was fatally shot January 16, 1997, while changing a flat tire on a dark road near a Los Angeles freeway.</a:t>
            </a:r>
            <a:r>
              <a:rPr lang="en-US"/>
              <a:t> </a:t>
            </a:r>
          </a:p>
        </p:txBody>
      </p:sp>
      <p:graphicFrame>
        <p:nvGraphicFramePr>
          <p:cNvPr id="135187" name="Group 19"/>
          <p:cNvGraphicFramePr>
            <a:graphicFrameLocks noGrp="1"/>
          </p:cNvGraphicFramePr>
          <p:nvPr/>
        </p:nvGraphicFramePr>
        <p:xfrm>
          <a:off x="3446463" y="-309563"/>
          <a:ext cx="416560" cy="6096000"/>
        </p:xfrm>
        <a:graphic>
          <a:graphicData uri="http://schemas.openxmlformats.org/drawingml/2006/table">
            <a:tbl>
              <a:tblPr/>
              <a:tblGrid>
                <a:gridCol w="208280"/>
                <a:gridCol w="208280"/>
              </a:tblGrid>
              <a:tr h="18907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r>
                        <a:rPr kumimoji="0" lang="en-US" sz="10000" b="0" i="0" u="none" strike="noStrike" cap="none" normalizeH="0" baseline="0" smtClean="0">
                          <a:ln>
                            <a:noFill/>
                          </a:ln>
                          <a:solidFill>
                            <a:schemeClr val="tx1"/>
                          </a:solidFill>
                          <a:effectLst/>
                          <a:latin typeface="Arial" pitchFamily="34" charset="0"/>
                        </a:rPr>
                        <a:t> </a:t>
                      </a:r>
                      <a:r>
                        <a:rPr kumimoji="0" lang="en-US" sz="1800" b="0" i="0" u="none" strike="noStrike" cap="none" normalizeH="0" baseline="0" smtClean="0">
                          <a:ln>
                            <a:noFill/>
                          </a:ln>
                          <a:solidFill>
                            <a:schemeClr val="tx1"/>
                          </a:solidFill>
                          <a:effectLst/>
                          <a:latin typeface="Arial" pitchFamily="34" charset="0"/>
                        </a:rPr>
                        <a:t>                                 </a:t>
                      </a:r>
                    </a:p>
                  </a:txBody>
                  <a:tcPr anchor="ctr" horzOverflow="overflow">
                    <a:lnL cap="flat">
                      <a:noFill/>
                    </a:lnL>
                    <a:lnR cap="flat">
                      <a:noFill/>
                    </a:lnR>
                    <a:lnT cap="flat">
                      <a:noFill/>
                    </a:lnT>
                    <a:lnB>
                      <a:noFill/>
                    </a:lnB>
                    <a:lnTlToBr>
                      <a:noFill/>
                    </a:lnTlToBr>
                    <a:lnBlToTr>
                      <a:noFill/>
                    </a:lnBlToTr>
                    <a:noFill/>
                  </a:tcPr>
                </a:tc>
                <a:tc hMerge="1">
                  <a:txBody>
                    <a:bodyPr/>
                    <a:lstStyle/>
                    <a:p>
                      <a:endParaRPr lang="en-US"/>
                    </a:p>
                  </a:txBody>
                  <a:tcPr/>
                </a:tc>
              </a:tr>
              <a:tr h="1841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chemeClr val="tx1"/>
                          </a:solidFill>
                          <a:effectLst/>
                          <a:latin typeface=" arial"/>
                        </a:rPr>
                        <a:t>Ennis Cosby </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000080"/>
                        </a:buClr>
                        <a:buSzTx/>
                        <a:buFontTx/>
                        <a:buNone/>
                        <a:tabLst/>
                      </a:pPr>
                      <a:endParaRPr kumimoji="0" lang="en-US" sz="2800" b="0" i="0" u="none" strike="noStrike" cap="none" normalizeH="0" baseline="0" smtClean="0">
                        <a:ln>
                          <a:noFill/>
                        </a:ln>
                        <a:solidFill>
                          <a:schemeClr val="tx1"/>
                        </a:solidFill>
                        <a:effectLst/>
                        <a:latin typeface="Palatino" charset="0"/>
                      </a:endParaRPr>
                    </a:p>
                  </a:txBody>
                  <a:tcPr horzOverflow="overflow">
                    <a:lnL>
                      <a:noFill/>
                    </a:lnL>
                    <a:lnR cap="flat">
                      <a:noFill/>
                    </a:lnR>
                    <a:lnT>
                      <a:noFill/>
                    </a:lnT>
                    <a:lnB cap="flat">
                      <a:noFill/>
                    </a:lnB>
                    <a:lnTlToBr>
                      <a:noFill/>
                    </a:lnTlToBr>
                    <a:lnBlToTr>
                      <a:noFill/>
                    </a:lnBlToTr>
                    <a:noFill/>
                  </a:tcPr>
                </a:tc>
              </a:tr>
            </a:tbl>
          </a:graphicData>
        </a:graphic>
      </p:graphicFrame>
      <p:pic>
        <p:nvPicPr>
          <p:cNvPr id="135174" name="Picture 6" descr="Ennis Cosby"/>
          <p:cNvPicPr>
            <a:picLocks noChangeAspect="1" noChangeArrowheads="1"/>
          </p:cNvPicPr>
          <p:nvPr/>
        </p:nvPicPr>
        <p:blipFill>
          <a:blip r:embed="rId2"/>
          <a:srcRect/>
          <a:stretch>
            <a:fillRect/>
          </a:stretch>
        </p:blipFill>
        <p:spPr bwMode="auto">
          <a:xfrm>
            <a:off x="1143000" y="4191000"/>
            <a:ext cx="3124200" cy="2386013"/>
          </a:xfrm>
          <a:prstGeom prst="rect">
            <a:avLst/>
          </a:prstGeom>
          <a:noFill/>
        </p:spPr>
      </p:pic>
      <p:pic>
        <p:nvPicPr>
          <p:cNvPr id="135189" name="Picture 21" descr="_40365031_ennis"/>
          <p:cNvPicPr>
            <a:picLocks noChangeAspect="1" noChangeArrowheads="1"/>
          </p:cNvPicPr>
          <p:nvPr/>
        </p:nvPicPr>
        <p:blipFill>
          <a:blip r:embed="rId3"/>
          <a:srcRect/>
          <a:stretch>
            <a:fillRect/>
          </a:stretch>
        </p:blipFill>
        <p:spPr bwMode="auto">
          <a:xfrm>
            <a:off x="4343400" y="4953000"/>
            <a:ext cx="2209800" cy="1654175"/>
          </a:xfrm>
          <a:prstGeom prst="rect">
            <a:avLst/>
          </a:prstGeom>
          <a:noFill/>
        </p:spPr>
      </p:pic>
      <p:pic>
        <p:nvPicPr>
          <p:cNvPr id="135191" name="Picture 23" descr="_127831_Bill_cosby_150"/>
          <p:cNvPicPr>
            <a:picLocks noChangeAspect="1" noChangeArrowheads="1"/>
          </p:cNvPicPr>
          <p:nvPr/>
        </p:nvPicPr>
        <p:blipFill>
          <a:blip r:embed="rId4"/>
          <a:srcRect/>
          <a:stretch>
            <a:fillRect/>
          </a:stretch>
        </p:blipFill>
        <p:spPr bwMode="auto">
          <a:xfrm>
            <a:off x="6604000" y="3657600"/>
            <a:ext cx="2222500"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6" name="Slide Number Placeholder 4"/>
          <p:cNvSpPr>
            <a:spLocks noGrp="1"/>
          </p:cNvSpPr>
          <p:nvPr>
            <p:ph type="sldNum" sz="quarter" idx="11"/>
          </p:nvPr>
        </p:nvSpPr>
        <p:spPr/>
        <p:txBody>
          <a:bodyPr/>
          <a:lstStyle/>
          <a:p>
            <a:fld id="{3A0781D6-7AC7-45D3-8863-7458D05529CC}" type="slidenum">
              <a:rPr lang="en-US"/>
              <a:pPr/>
              <a:t>3</a:t>
            </a:fld>
            <a:endParaRPr lang="en-US">
              <a:solidFill>
                <a:schemeClr val="tx1"/>
              </a:solidFill>
            </a:endParaRPr>
          </a:p>
        </p:txBody>
      </p:sp>
      <p:sp>
        <p:nvSpPr>
          <p:cNvPr id="136195" name="Rectangle 3"/>
          <p:cNvSpPr>
            <a:spLocks noGrp="1" noChangeArrowheads="1"/>
          </p:cNvSpPr>
          <p:nvPr>
            <p:ph type="body" idx="1"/>
          </p:nvPr>
        </p:nvSpPr>
        <p:spPr>
          <a:xfrm>
            <a:off x="1600200" y="381000"/>
            <a:ext cx="7010400" cy="4525963"/>
          </a:xfrm>
        </p:spPr>
        <p:txBody>
          <a:bodyPr/>
          <a:lstStyle/>
          <a:p>
            <a:r>
              <a:rPr lang="en-US" b="1" dirty="0"/>
              <a:t>A single human hair, roots intact, that was found in a knit cap wrapped around a .38-cal. revolver connected with the murder. </a:t>
            </a:r>
            <a:r>
              <a:rPr lang="en-US" b="1"/>
              <a:t>Ballistic tests suggest that the bullet that killed Cosby came from that gun, and DNA testing links the hair to MIKAIL MARKHASEV. </a:t>
            </a:r>
          </a:p>
        </p:txBody>
      </p:sp>
      <p:pic>
        <p:nvPicPr>
          <p:cNvPr id="136197" name="Picture 5" descr="_127831_cosby_alleged_killer_arrives_at_court_070798_ap_300"/>
          <p:cNvPicPr>
            <a:picLocks noChangeAspect="1" noChangeArrowheads="1"/>
          </p:cNvPicPr>
          <p:nvPr/>
        </p:nvPicPr>
        <p:blipFill>
          <a:blip r:embed="rId2"/>
          <a:srcRect/>
          <a:stretch>
            <a:fillRect/>
          </a:stretch>
        </p:blipFill>
        <p:spPr bwMode="auto">
          <a:xfrm>
            <a:off x="3276600" y="4846638"/>
            <a:ext cx="3200400" cy="1919287"/>
          </a:xfrm>
          <a:prstGeom prst="rect">
            <a:avLst/>
          </a:prstGeom>
          <a:noFill/>
        </p:spPr>
      </p:pic>
      <p:pic>
        <p:nvPicPr>
          <p:cNvPr id="136199" name="Picture 7" descr="markhasev"/>
          <p:cNvPicPr>
            <a:picLocks noChangeAspect="1" noChangeArrowheads="1"/>
          </p:cNvPicPr>
          <p:nvPr/>
        </p:nvPicPr>
        <p:blipFill>
          <a:blip r:embed="rId3"/>
          <a:srcRect/>
          <a:stretch>
            <a:fillRect/>
          </a:stretch>
        </p:blipFill>
        <p:spPr bwMode="auto">
          <a:xfrm>
            <a:off x="6705600" y="5029200"/>
            <a:ext cx="2095500" cy="1600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6" name="Slide Number Placeholder 4"/>
          <p:cNvSpPr>
            <a:spLocks noGrp="1"/>
          </p:cNvSpPr>
          <p:nvPr>
            <p:ph type="sldNum" sz="quarter" idx="11"/>
          </p:nvPr>
        </p:nvSpPr>
        <p:spPr/>
        <p:txBody>
          <a:bodyPr/>
          <a:lstStyle/>
          <a:p>
            <a:fld id="{2CA2E073-C92C-46FF-9E09-16B963C0E4A3}" type="slidenum">
              <a:rPr lang="en-US"/>
              <a:pPr/>
              <a:t>4</a:t>
            </a:fld>
            <a:endParaRPr lang="en-US">
              <a:solidFill>
                <a:schemeClr val="tx1"/>
              </a:solidFill>
            </a:endParaRPr>
          </a:p>
        </p:txBody>
      </p:sp>
      <p:sp>
        <p:nvSpPr>
          <p:cNvPr id="137219" name="Rectangle 3"/>
          <p:cNvSpPr>
            <a:spLocks noGrp="1" noChangeArrowheads="1"/>
          </p:cNvSpPr>
          <p:nvPr>
            <p:ph type="body" idx="1"/>
          </p:nvPr>
        </p:nvSpPr>
        <p:spPr>
          <a:xfrm>
            <a:off x="1295400" y="1524000"/>
            <a:ext cx="7848600" cy="5562600"/>
          </a:xfrm>
        </p:spPr>
        <p:txBody>
          <a:bodyPr/>
          <a:lstStyle/>
          <a:p>
            <a:pPr>
              <a:lnSpc>
                <a:spcPct val="80000"/>
              </a:lnSpc>
            </a:pPr>
            <a:r>
              <a:rPr lang="en-US" sz="2800" b="1"/>
              <a:t>One problem: when the L.A.P.D.'s lab technicians inspected the cap after it was found in March 1997, they found only "shed" hairs without roots; reliable DNA testing requires the root. Nine months later, after it became clear that the case would depend heavily on witnesses with criminal pasts or shaky memories and that physical evidence linking Markhasev to the murder weapon was sorely needed, the cap was checked again. This time, technicians found a single, rooted hair, one that matched the defendant's with a probability of 1 in 15,000. </a:t>
            </a:r>
          </a:p>
        </p:txBody>
      </p:sp>
      <p:pic>
        <p:nvPicPr>
          <p:cNvPr id="137221" name="Picture 5" descr="hairend"/>
          <p:cNvPicPr>
            <a:picLocks noChangeAspect="1" noChangeArrowheads="1"/>
          </p:cNvPicPr>
          <p:nvPr/>
        </p:nvPicPr>
        <p:blipFill>
          <a:blip r:embed="rId2" cstate="print"/>
          <a:srcRect/>
          <a:stretch>
            <a:fillRect/>
          </a:stretch>
        </p:blipFill>
        <p:spPr bwMode="auto">
          <a:xfrm>
            <a:off x="1981200" y="228600"/>
            <a:ext cx="1600200" cy="1063625"/>
          </a:xfrm>
          <a:prstGeom prst="rect">
            <a:avLst/>
          </a:prstGeom>
          <a:noFill/>
        </p:spPr>
      </p:pic>
      <p:pic>
        <p:nvPicPr>
          <p:cNvPr id="137223" name="Picture 7" descr="pulled2"/>
          <p:cNvPicPr>
            <a:picLocks noChangeAspect="1" noChangeArrowheads="1"/>
          </p:cNvPicPr>
          <p:nvPr/>
        </p:nvPicPr>
        <p:blipFill>
          <a:blip r:embed="rId3"/>
          <a:srcRect/>
          <a:stretch>
            <a:fillRect/>
          </a:stretch>
        </p:blipFill>
        <p:spPr bwMode="auto">
          <a:xfrm>
            <a:off x="5105400" y="228600"/>
            <a:ext cx="1428750" cy="10287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7" name="Slide Number Placeholder 4"/>
          <p:cNvSpPr>
            <a:spLocks noGrp="1"/>
          </p:cNvSpPr>
          <p:nvPr>
            <p:ph type="sldNum" sz="quarter" idx="11"/>
          </p:nvPr>
        </p:nvSpPr>
        <p:spPr/>
        <p:txBody>
          <a:bodyPr/>
          <a:lstStyle/>
          <a:p>
            <a:fld id="{04A73406-A515-457F-8BF9-0FA6914D3C3F}" type="slidenum">
              <a:rPr lang="en-US"/>
              <a:pPr/>
              <a:t>5</a:t>
            </a:fld>
            <a:endParaRPr lang="en-US">
              <a:solidFill>
                <a:schemeClr val="tx1"/>
              </a:solidFill>
            </a:endParaRPr>
          </a:p>
        </p:txBody>
      </p:sp>
      <p:sp>
        <p:nvSpPr>
          <p:cNvPr id="140290" name="Rectangle 2"/>
          <p:cNvSpPr>
            <a:spLocks noGrp="1" noChangeArrowheads="1"/>
          </p:cNvSpPr>
          <p:nvPr>
            <p:ph type="title"/>
          </p:nvPr>
        </p:nvSpPr>
        <p:spPr>
          <a:xfrm>
            <a:off x="1676400" y="274638"/>
            <a:ext cx="7010400" cy="1706562"/>
          </a:xfrm>
        </p:spPr>
        <p:txBody>
          <a:bodyPr/>
          <a:lstStyle/>
          <a:p>
            <a:r>
              <a:rPr lang="en-US" b="1">
                <a:solidFill>
                  <a:schemeClr val="tx1"/>
                </a:solidFill>
                <a:effectLst/>
              </a:rPr>
              <a:t>How can we get nuclear DNA from a hair sample?</a:t>
            </a:r>
          </a:p>
        </p:txBody>
      </p:sp>
      <p:sp>
        <p:nvSpPr>
          <p:cNvPr id="140291" name="Rectangle 3"/>
          <p:cNvSpPr>
            <a:spLocks noGrp="1" noChangeArrowheads="1"/>
          </p:cNvSpPr>
          <p:nvPr>
            <p:ph type="body" idx="1"/>
          </p:nvPr>
        </p:nvSpPr>
        <p:spPr>
          <a:xfrm>
            <a:off x="1676400" y="2133600"/>
            <a:ext cx="7010400" cy="3992563"/>
          </a:xfrm>
        </p:spPr>
        <p:txBody>
          <a:bodyPr/>
          <a:lstStyle/>
          <a:p>
            <a:r>
              <a:rPr lang="en-US" b="1">
                <a:solidFill>
                  <a:srgbClr val="FFFF99"/>
                </a:solidFill>
              </a:rPr>
              <a:t>A forcibly removed hair from the anagen phase of growth</a:t>
            </a:r>
          </a:p>
        </p:txBody>
      </p:sp>
      <p:pic>
        <p:nvPicPr>
          <p:cNvPr id="140293" name="Picture 5" descr="Forcibly removed hair"/>
          <p:cNvPicPr>
            <a:picLocks noChangeAspect="1" noChangeArrowheads="1"/>
          </p:cNvPicPr>
          <p:nvPr/>
        </p:nvPicPr>
        <p:blipFill>
          <a:blip r:embed="rId2"/>
          <a:srcRect/>
          <a:stretch>
            <a:fillRect/>
          </a:stretch>
        </p:blipFill>
        <p:spPr bwMode="auto">
          <a:xfrm>
            <a:off x="1219200" y="3698875"/>
            <a:ext cx="3657600" cy="2316163"/>
          </a:xfrm>
          <a:prstGeom prst="rect">
            <a:avLst/>
          </a:prstGeom>
          <a:noFill/>
        </p:spPr>
      </p:pic>
      <p:pic>
        <p:nvPicPr>
          <p:cNvPr id="140295" name="Picture 7" descr="Forcibly removed hair with tissue"/>
          <p:cNvPicPr>
            <a:picLocks noChangeAspect="1" noChangeArrowheads="1"/>
          </p:cNvPicPr>
          <p:nvPr/>
        </p:nvPicPr>
        <p:blipFill>
          <a:blip r:embed="rId3"/>
          <a:srcRect/>
          <a:stretch>
            <a:fillRect/>
          </a:stretch>
        </p:blipFill>
        <p:spPr bwMode="auto">
          <a:xfrm>
            <a:off x="5181600" y="3657600"/>
            <a:ext cx="3352800" cy="24145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fade">
                                      <p:cBhvr>
                                        <p:cTn id="7" dur="2000"/>
                                        <p:tgtEl>
                                          <p:spTgt spid="14029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0293"/>
                                        </p:tgtEl>
                                        <p:attrNameLst>
                                          <p:attrName>style.visibility</p:attrName>
                                        </p:attrNameLst>
                                      </p:cBhvr>
                                      <p:to>
                                        <p:strVal val="visible"/>
                                      </p:to>
                                    </p:set>
                                    <p:animEffect transition="in" filter="fade">
                                      <p:cBhvr>
                                        <p:cTn id="10" dur="2000"/>
                                        <p:tgtEl>
                                          <p:spTgt spid="140293"/>
                                        </p:tgtEl>
                                      </p:cBhvr>
                                    </p:animEffect>
                                  </p:childTnLst>
                                </p:cTn>
                              </p:par>
                              <p:par>
                                <p:cTn id="11" presetID="10" presetClass="entr" presetSubtype="0" fill="hold" nodeType="withEffect">
                                  <p:stCondLst>
                                    <p:cond delay="0"/>
                                  </p:stCondLst>
                                  <p:childTnLst>
                                    <p:set>
                                      <p:cBhvr>
                                        <p:cTn id="12" dur="1" fill="hold">
                                          <p:stCondLst>
                                            <p:cond delay="0"/>
                                          </p:stCondLst>
                                        </p:cTn>
                                        <p:tgtEl>
                                          <p:spTgt spid="140295"/>
                                        </p:tgtEl>
                                        <p:attrNameLst>
                                          <p:attrName>style.visibility</p:attrName>
                                        </p:attrNameLst>
                                      </p:cBhvr>
                                      <p:to>
                                        <p:strVal val="visible"/>
                                      </p:to>
                                    </p:set>
                                    <p:animEffect transition="in" filter="fade">
                                      <p:cBhvr>
                                        <p:cTn id="13" dur="2000"/>
                                        <p:tgtEl>
                                          <p:spTgt spid="140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6" name="Slide Number Placeholder 4"/>
          <p:cNvSpPr>
            <a:spLocks noGrp="1"/>
          </p:cNvSpPr>
          <p:nvPr>
            <p:ph type="sldNum" sz="quarter" idx="11"/>
          </p:nvPr>
        </p:nvSpPr>
        <p:spPr/>
        <p:txBody>
          <a:bodyPr/>
          <a:lstStyle/>
          <a:p>
            <a:fld id="{208FC4C9-0F4F-44D5-8D98-5161225D3946}" type="slidenum">
              <a:rPr lang="en-US"/>
              <a:pPr/>
              <a:t>6</a:t>
            </a:fld>
            <a:endParaRPr lang="en-US">
              <a:solidFill>
                <a:schemeClr val="tx1"/>
              </a:solidFill>
            </a:endParaRPr>
          </a:p>
        </p:txBody>
      </p:sp>
      <p:sp>
        <p:nvSpPr>
          <p:cNvPr id="147458" name="Rectangle 2"/>
          <p:cNvSpPr>
            <a:spLocks noGrp="1" noChangeArrowheads="1"/>
          </p:cNvSpPr>
          <p:nvPr>
            <p:ph type="title"/>
          </p:nvPr>
        </p:nvSpPr>
        <p:spPr>
          <a:xfrm>
            <a:off x="1676400" y="838200"/>
            <a:ext cx="7010400" cy="1143000"/>
          </a:xfrm>
        </p:spPr>
        <p:txBody>
          <a:bodyPr/>
          <a:lstStyle/>
          <a:p>
            <a:r>
              <a:rPr lang="en-US" sz="4000" b="1">
                <a:solidFill>
                  <a:srgbClr val="FFFF99"/>
                </a:solidFill>
                <a:effectLst/>
              </a:rPr>
              <a:t>Should we expect to find nuclear DNA from a root at a scene without a violent struggle?</a:t>
            </a:r>
          </a:p>
        </p:txBody>
      </p:sp>
      <p:sp>
        <p:nvSpPr>
          <p:cNvPr id="147459" name="Rectangle 3"/>
          <p:cNvSpPr>
            <a:spLocks noGrp="1" noChangeArrowheads="1"/>
          </p:cNvSpPr>
          <p:nvPr>
            <p:ph type="body" idx="1"/>
          </p:nvPr>
        </p:nvSpPr>
        <p:spPr>
          <a:xfrm>
            <a:off x="1676400" y="3124200"/>
            <a:ext cx="7010400" cy="3382963"/>
          </a:xfrm>
        </p:spPr>
        <p:txBody>
          <a:bodyPr/>
          <a:lstStyle/>
          <a:p>
            <a:r>
              <a:rPr lang="en-US" sz="4000" b="1"/>
              <a:t>No</a:t>
            </a:r>
          </a:p>
          <a:p>
            <a:r>
              <a:rPr lang="en-US" b="1">
                <a:solidFill>
                  <a:srgbClr val="FFFF99"/>
                </a:solidFill>
              </a:rPr>
              <a:t>Why?</a:t>
            </a:r>
          </a:p>
          <a:p>
            <a:r>
              <a:rPr lang="en-US" b="1"/>
              <a:t>Naturally shed (telogen phase) hairs typically provide an inadequate amount of nuclear DNA</a:t>
            </a:r>
          </a:p>
        </p:txBody>
      </p:sp>
      <p:pic>
        <p:nvPicPr>
          <p:cNvPr id="147461" name="Picture 5" descr="Bush_Saddam"/>
          <p:cNvPicPr>
            <a:picLocks noChangeAspect="1" noChangeArrowheads="1"/>
          </p:cNvPicPr>
          <p:nvPr/>
        </p:nvPicPr>
        <p:blipFill>
          <a:blip r:embed="rId2"/>
          <a:srcRect/>
          <a:stretch>
            <a:fillRect/>
          </a:stretch>
        </p:blipFill>
        <p:spPr bwMode="auto">
          <a:xfrm>
            <a:off x="4114800" y="2667000"/>
            <a:ext cx="2381250" cy="17351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770" decel="100000"/>
                                        <p:tgtEl>
                                          <p:spTgt spid="147459">
                                            <p:txEl>
                                              <p:pRg st="0" end="0"/>
                                            </p:txEl>
                                          </p:spTgt>
                                        </p:tgtEl>
                                      </p:cBhvr>
                                    </p:animEffect>
                                    <p:animScale>
                                      <p:cBhvr>
                                        <p:cTn id="8" dur="770" decel="100000"/>
                                        <p:tgtEl>
                                          <p:spTgt spid="147459">
                                            <p:txEl>
                                              <p:pRg st="0" end="0"/>
                                            </p:txEl>
                                          </p:spTgt>
                                        </p:tgtEl>
                                      </p:cBhvr>
                                      <p:from x="10000" y="10000"/>
                                      <p:to x="200000" y="450000"/>
                                    </p:animScale>
                                    <p:animScale>
                                      <p:cBhvr>
                                        <p:cTn id="9" dur="1230" accel="100000" fill="hold">
                                          <p:stCondLst>
                                            <p:cond delay="770"/>
                                          </p:stCondLst>
                                        </p:cTn>
                                        <p:tgtEl>
                                          <p:spTgt spid="147459">
                                            <p:txEl>
                                              <p:pRg st="0" end="0"/>
                                            </p:txEl>
                                          </p:spTgt>
                                        </p:tgtEl>
                                      </p:cBhvr>
                                      <p:from x="200000" y="450000"/>
                                      <p:to x="100000" y="100000"/>
                                    </p:animScale>
                                    <p:set>
                                      <p:cBhvr>
                                        <p:cTn id="10" dur="770" fill="hold"/>
                                        <p:tgtEl>
                                          <p:spTgt spid="147459">
                                            <p:txEl>
                                              <p:pRg st="0" end="0"/>
                                            </p:txEl>
                                          </p:spTgt>
                                        </p:tgtEl>
                                        <p:attrNameLst>
                                          <p:attrName>ppt_x</p:attrName>
                                        </p:attrNameLst>
                                      </p:cBhvr>
                                      <p:to>
                                        <p:strVal val="(0.5)"/>
                                      </p:to>
                                    </p:set>
                                    <p:anim from="(0.5)" to="(#ppt_x)" calcmode="lin" valueType="num">
                                      <p:cBhvr>
                                        <p:cTn id="11" dur="1230" accel="100000" fill="hold">
                                          <p:stCondLst>
                                            <p:cond delay="770"/>
                                          </p:stCondLst>
                                        </p:cTn>
                                        <p:tgtEl>
                                          <p:spTgt spid="147459">
                                            <p:txEl>
                                              <p:pRg st="0" end="0"/>
                                            </p:txEl>
                                          </p:spTgt>
                                        </p:tgtEl>
                                        <p:attrNameLst>
                                          <p:attrName>ppt_x</p:attrName>
                                        </p:attrNameLst>
                                      </p:cBhvr>
                                    </p:anim>
                                    <p:set>
                                      <p:cBhvr>
                                        <p:cTn id="12" dur="770" fill="hold"/>
                                        <p:tgtEl>
                                          <p:spTgt spid="147459">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47459">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147459">
                                            <p:txEl>
                                              <p:pRg st="2" end="2"/>
                                            </p:txEl>
                                          </p:spTgt>
                                        </p:tgtEl>
                                        <p:attrNameLst>
                                          <p:attrName>style.visibility</p:attrName>
                                        </p:attrNameLst>
                                      </p:cBhvr>
                                      <p:to>
                                        <p:strVal val="visible"/>
                                      </p:to>
                                    </p:set>
                                    <p:animEffect transition="in" filter="fade">
                                      <p:cBhvr>
                                        <p:cTn id="18" dur="770" decel="100000"/>
                                        <p:tgtEl>
                                          <p:spTgt spid="147459">
                                            <p:txEl>
                                              <p:pRg st="2" end="2"/>
                                            </p:txEl>
                                          </p:spTgt>
                                        </p:tgtEl>
                                      </p:cBhvr>
                                    </p:animEffect>
                                    <p:animScale>
                                      <p:cBhvr>
                                        <p:cTn id="19" dur="770" decel="100000"/>
                                        <p:tgtEl>
                                          <p:spTgt spid="147459">
                                            <p:txEl>
                                              <p:pRg st="2" end="2"/>
                                            </p:txEl>
                                          </p:spTgt>
                                        </p:tgtEl>
                                      </p:cBhvr>
                                      <p:from x="10000" y="10000"/>
                                      <p:to x="200000" y="450000"/>
                                    </p:animScale>
                                    <p:animScale>
                                      <p:cBhvr>
                                        <p:cTn id="20" dur="1230" accel="100000" fill="hold">
                                          <p:stCondLst>
                                            <p:cond delay="770"/>
                                          </p:stCondLst>
                                        </p:cTn>
                                        <p:tgtEl>
                                          <p:spTgt spid="147459">
                                            <p:txEl>
                                              <p:pRg st="2" end="2"/>
                                            </p:txEl>
                                          </p:spTgt>
                                        </p:tgtEl>
                                      </p:cBhvr>
                                      <p:from x="200000" y="450000"/>
                                      <p:to x="100000" y="100000"/>
                                    </p:animScale>
                                    <p:set>
                                      <p:cBhvr>
                                        <p:cTn id="21" dur="770" fill="hold"/>
                                        <p:tgtEl>
                                          <p:spTgt spid="147459">
                                            <p:txEl>
                                              <p:pRg st="2" end="2"/>
                                            </p:txEl>
                                          </p:spTgt>
                                        </p:tgtEl>
                                        <p:attrNameLst>
                                          <p:attrName>ppt_x</p:attrName>
                                        </p:attrNameLst>
                                      </p:cBhvr>
                                      <p:to>
                                        <p:strVal val="(0.5)"/>
                                      </p:to>
                                    </p:set>
                                    <p:anim from="(0.5)" to="(#ppt_x)" calcmode="lin" valueType="num">
                                      <p:cBhvr>
                                        <p:cTn id="22" dur="1230" accel="100000" fill="hold">
                                          <p:stCondLst>
                                            <p:cond delay="770"/>
                                          </p:stCondLst>
                                        </p:cTn>
                                        <p:tgtEl>
                                          <p:spTgt spid="147459">
                                            <p:txEl>
                                              <p:pRg st="2" end="2"/>
                                            </p:txEl>
                                          </p:spTgt>
                                        </p:tgtEl>
                                        <p:attrNameLst>
                                          <p:attrName>ppt_x</p:attrName>
                                        </p:attrNameLst>
                                      </p:cBhvr>
                                    </p:anim>
                                    <p:set>
                                      <p:cBhvr>
                                        <p:cTn id="23" dur="770" fill="hold"/>
                                        <p:tgtEl>
                                          <p:spTgt spid="147459">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147459">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12" name="Slide Number Placeholder 4"/>
          <p:cNvSpPr>
            <a:spLocks noGrp="1"/>
          </p:cNvSpPr>
          <p:nvPr>
            <p:ph type="sldNum" sz="quarter" idx="11"/>
          </p:nvPr>
        </p:nvSpPr>
        <p:spPr/>
        <p:txBody>
          <a:bodyPr/>
          <a:lstStyle/>
          <a:p>
            <a:fld id="{97398EA4-ADF6-492A-B048-E960BD809396}" type="slidenum">
              <a:rPr lang="en-US"/>
              <a:pPr/>
              <a:t>7</a:t>
            </a:fld>
            <a:endParaRPr lang="en-US">
              <a:solidFill>
                <a:schemeClr val="tx1"/>
              </a:solidFill>
            </a:endParaRPr>
          </a:p>
        </p:txBody>
      </p:sp>
      <p:sp>
        <p:nvSpPr>
          <p:cNvPr id="145410" name="Rectangle 2"/>
          <p:cNvSpPr>
            <a:spLocks noGrp="1" noChangeArrowheads="1"/>
          </p:cNvSpPr>
          <p:nvPr>
            <p:ph type="title"/>
          </p:nvPr>
        </p:nvSpPr>
        <p:spPr/>
        <p:txBody>
          <a:bodyPr/>
          <a:lstStyle/>
          <a:p>
            <a:r>
              <a:rPr lang="en-US" sz="4800" b="1">
                <a:solidFill>
                  <a:schemeClr val="tx1"/>
                </a:solidFill>
                <a:effectLst/>
              </a:rPr>
              <a:t>Root: Anagen Phase</a:t>
            </a:r>
          </a:p>
        </p:txBody>
      </p:sp>
      <p:sp>
        <p:nvSpPr>
          <p:cNvPr id="145411" name="Rectangle 3"/>
          <p:cNvSpPr>
            <a:spLocks noGrp="1" noChangeArrowheads="1"/>
          </p:cNvSpPr>
          <p:nvPr>
            <p:ph type="body" idx="1"/>
          </p:nvPr>
        </p:nvSpPr>
        <p:spPr>
          <a:xfrm>
            <a:off x="1676400" y="1600200"/>
            <a:ext cx="7010400" cy="2222500"/>
          </a:xfrm>
        </p:spPr>
        <p:txBody>
          <a:bodyPr/>
          <a:lstStyle/>
          <a:p>
            <a:pPr>
              <a:lnSpc>
                <a:spcPct val="80000"/>
              </a:lnSpc>
            </a:pPr>
            <a:r>
              <a:rPr lang="en-US" sz="2800" b="1">
                <a:solidFill>
                  <a:srgbClr val="FFFF99"/>
                </a:solidFill>
              </a:rPr>
              <a:t>Initial growth phase during which hair follicle is actively producing hair, phase may last 6 years, root is flame like in appearance</a:t>
            </a:r>
          </a:p>
          <a:p>
            <a:pPr>
              <a:lnSpc>
                <a:spcPct val="80000"/>
              </a:lnSpc>
            </a:pPr>
            <a:r>
              <a:rPr lang="en-US" sz="2800" b="1">
                <a:solidFill>
                  <a:srgbClr val="FFFF99"/>
                </a:solidFill>
              </a:rPr>
              <a:t>When pulled this root may contain a follicular tag (rich source of DNA)</a:t>
            </a:r>
          </a:p>
          <a:p>
            <a:pPr>
              <a:lnSpc>
                <a:spcPct val="80000"/>
              </a:lnSpc>
            </a:pPr>
            <a:endParaRPr lang="en-US" sz="2800" b="1">
              <a:solidFill>
                <a:srgbClr val="FFFF99"/>
              </a:solidFill>
            </a:endParaRPr>
          </a:p>
        </p:txBody>
      </p:sp>
      <p:sp>
        <p:nvSpPr>
          <p:cNvPr id="145415" name="Text Box 7"/>
          <p:cNvSpPr txBox="1">
            <a:spLocks noChangeArrowheads="1"/>
          </p:cNvSpPr>
          <p:nvPr/>
        </p:nvSpPr>
        <p:spPr bwMode="auto">
          <a:xfrm>
            <a:off x="2362200" y="5181600"/>
            <a:ext cx="4191000" cy="396875"/>
          </a:xfrm>
          <a:prstGeom prst="rect">
            <a:avLst/>
          </a:prstGeom>
          <a:noFill/>
          <a:ln w="9525">
            <a:noFill/>
            <a:miter lim="800000"/>
            <a:headEnd/>
            <a:tailEnd/>
          </a:ln>
          <a:effectLst/>
        </p:spPr>
        <p:txBody>
          <a:bodyPr>
            <a:spAutoFit/>
          </a:bodyPr>
          <a:lstStyle/>
          <a:p>
            <a:pPr eaLnBrk="0" hangingPunct="0">
              <a:spcBef>
                <a:spcPct val="50000"/>
              </a:spcBef>
            </a:pPr>
            <a:r>
              <a:rPr lang="en-US" sz="2000">
                <a:latin typeface="Tahoma" pitchFamily="34" charset="0"/>
              </a:rPr>
              <a:t>Anagen hair root</a:t>
            </a:r>
          </a:p>
        </p:txBody>
      </p:sp>
      <p:sp>
        <p:nvSpPr>
          <p:cNvPr id="145417" name="Text Box 9"/>
          <p:cNvSpPr txBox="1">
            <a:spLocks noChangeArrowheads="1"/>
          </p:cNvSpPr>
          <p:nvPr/>
        </p:nvSpPr>
        <p:spPr bwMode="auto">
          <a:xfrm>
            <a:off x="5105400" y="5715000"/>
            <a:ext cx="3581400" cy="366713"/>
          </a:xfrm>
          <a:prstGeom prst="rect">
            <a:avLst/>
          </a:prstGeom>
          <a:noFill/>
          <a:ln w="9525">
            <a:noFill/>
            <a:miter lim="800000"/>
            <a:headEnd/>
            <a:tailEnd/>
          </a:ln>
          <a:effectLst/>
        </p:spPr>
        <p:txBody>
          <a:bodyPr>
            <a:spAutoFit/>
          </a:bodyPr>
          <a:lstStyle/>
          <a:p>
            <a:pPr eaLnBrk="0" hangingPunct="0">
              <a:spcBef>
                <a:spcPct val="50000"/>
              </a:spcBef>
            </a:pPr>
            <a:r>
              <a:rPr lang="en-US">
                <a:latin typeface="Tahoma" pitchFamily="34" charset="0"/>
              </a:rPr>
              <a:t>Root w/ follicular tag</a:t>
            </a:r>
          </a:p>
        </p:txBody>
      </p:sp>
      <p:pic>
        <p:nvPicPr>
          <p:cNvPr id="13" name="Picture 5" descr="rem_lash"/>
          <p:cNvPicPr>
            <a:picLocks noChangeAspect="1" noChangeArrowheads="1"/>
          </p:cNvPicPr>
          <p:nvPr/>
        </p:nvPicPr>
        <p:blipFill>
          <a:blip r:embed="rId2"/>
          <a:srcRect/>
          <a:stretch>
            <a:fillRect/>
          </a:stretch>
        </p:blipFill>
        <p:spPr bwMode="auto">
          <a:xfrm>
            <a:off x="2286000" y="3962400"/>
            <a:ext cx="48768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blinds(horizontal)">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blinds(horizontal)">
                                      <p:cBhvr>
                                        <p:cTn id="12" dur="500"/>
                                        <p:tgtEl>
                                          <p:spTgt spid="145411">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5415"/>
                                        </p:tgtEl>
                                        <p:attrNameLst>
                                          <p:attrName>style.visibility</p:attrName>
                                        </p:attrNameLst>
                                      </p:cBhvr>
                                      <p:to>
                                        <p:strVal val="visible"/>
                                      </p:to>
                                    </p:set>
                                    <p:animEffect transition="in" filter="box(in)">
                                      <p:cBhvr>
                                        <p:cTn id="15" dur="500"/>
                                        <p:tgtEl>
                                          <p:spTgt spid="14541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5417"/>
                                        </p:tgtEl>
                                        <p:attrNameLst>
                                          <p:attrName>style.visibility</p:attrName>
                                        </p:attrNameLst>
                                      </p:cBhvr>
                                      <p:to>
                                        <p:strVal val="visible"/>
                                      </p:to>
                                    </p:set>
                                    <p:animEffect transition="in" filter="box(in)">
                                      <p:cBhvr>
                                        <p:cTn id="18" dur="500"/>
                                        <p:tgtEl>
                                          <p:spTgt spid="145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5" grpId="0"/>
      <p:bldP spid="1454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Kendall/Hunt Publishing Company</a:t>
            </a:r>
            <a:endParaRPr lang="en-US" b="0">
              <a:solidFill>
                <a:schemeClr val="tx1"/>
              </a:solidFill>
            </a:endParaRPr>
          </a:p>
        </p:txBody>
      </p:sp>
      <p:sp>
        <p:nvSpPr>
          <p:cNvPr id="6" name="Slide Number Placeholder 4"/>
          <p:cNvSpPr>
            <a:spLocks noGrp="1"/>
          </p:cNvSpPr>
          <p:nvPr>
            <p:ph type="sldNum" sz="quarter" idx="11"/>
          </p:nvPr>
        </p:nvSpPr>
        <p:spPr/>
        <p:txBody>
          <a:bodyPr/>
          <a:lstStyle/>
          <a:p>
            <a:fld id="{2A999356-5EEE-4845-B14F-EAAD0549CF52}" type="slidenum">
              <a:rPr lang="en-US"/>
              <a:pPr/>
              <a:t>8</a:t>
            </a:fld>
            <a:endParaRPr lang="en-US">
              <a:solidFill>
                <a:schemeClr val="tx1"/>
              </a:solidFill>
            </a:endParaRPr>
          </a:p>
        </p:txBody>
      </p:sp>
      <p:sp>
        <p:nvSpPr>
          <p:cNvPr id="141315" name="Rectangle 3"/>
          <p:cNvSpPr>
            <a:spLocks noGrp="1" noChangeArrowheads="1"/>
          </p:cNvSpPr>
          <p:nvPr>
            <p:ph type="body" idx="1"/>
          </p:nvPr>
        </p:nvSpPr>
        <p:spPr>
          <a:xfrm>
            <a:off x="1600200" y="457200"/>
            <a:ext cx="7010400" cy="4525963"/>
          </a:xfrm>
        </p:spPr>
        <p:txBody>
          <a:bodyPr/>
          <a:lstStyle/>
          <a:p>
            <a:r>
              <a:rPr lang="en-US" b="1"/>
              <a:t>When pulled from the head, many hairs will be found with a follicular tag</a:t>
            </a:r>
          </a:p>
          <a:p>
            <a:r>
              <a:rPr lang="en-US" b="1"/>
              <a:t>Follicular tag-- a translucent piece of tissue surrounding the hair's shaft near the root</a:t>
            </a:r>
          </a:p>
        </p:txBody>
      </p:sp>
      <p:pic>
        <p:nvPicPr>
          <p:cNvPr id="141317" name="Picture 5" descr="rem_lash"/>
          <p:cNvPicPr>
            <a:picLocks noChangeAspect="1" noChangeArrowheads="1"/>
          </p:cNvPicPr>
          <p:nvPr/>
        </p:nvPicPr>
        <p:blipFill>
          <a:blip r:embed="rId2"/>
          <a:srcRect/>
          <a:stretch>
            <a:fillRect/>
          </a:stretch>
        </p:blipFill>
        <p:spPr bwMode="auto">
          <a:xfrm>
            <a:off x="533400" y="3886200"/>
            <a:ext cx="3657600" cy="2743200"/>
          </a:xfrm>
          <a:prstGeom prst="rect">
            <a:avLst/>
          </a:prstGeom>
          <a:noFill/>
        </p:spPr>
      </p:pic>
      <p:pic>
        <p:nvPicPr>
          <p:cNvPr id="141319" name="Picture 7" descr="SPL_E_P720213-Hair_follicles,_SEM-SPL"/>
          <p:cNvPicPr>
            <a:picLocks noChangeAspect="1" noChangeArrowheads="1"/>
          </p:cNvPicPr>
          <p:nvPr/>
        </p:nvPicPr>
        <p:blipFill>
          <a:blip r:embed="rId3"/>
          <a:srcRect/>
          <a:stretch>
            <a:fillRect/>
          </a:stretch>
        </p:blipFill>
        <p:spPr bwMode="auto">
          <a:xfrm>
            <a:off x="4267200" y="3532188"/>
            <a:ext cx="3657600" cy="3144837"/>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6666FF"/>
      </a:folHlink>
    </a:clrScheme>
    <a:fontScheme name="Default Design">
      <a:majorFont>
        <a:latin typeface="Americana BT"/>
        <a:ea typeface=""/>
        <a:cs typeface=""/>
      </a:majorFont>
      <a:minorFont>
        <a:latin typeface="Palatin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746</TotalTime>
  <Words>710</Words>
  <Application>Microsoft Office PowerPoint</Application>
  <PresentationFormat>On-screen Show (4:3)</PresentationFormat>
  <Paragraphs>100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Americana BT</vt:lpstr>
      <vt:lpstr>Palatino</vt:lpstr>
      <vt:lpstr>Arial Black</vt:lpstr>
      <vt:lpstr> arial</vt:lpstr>
      <vt:lpstr>Tahoma</vt:lpstr>
      <vt:lpstr>Wingdings</vt:lpstr>
      <vt:lpstr>Default Design</vt:lpstr>
      <vt:lpstr> Hair: DNA &amp; Collection</vt:lpstr>
      <vt:lpstr>Medulla of Different Species</vt:lpstr>
      <vt:lpstr>Slide 2</vt:lpstr>
      <vt:lpstr>Slide 3</vt:lpstr>
      <vt:lpstr>Slide 4</vt:lpstr>
      <vt:lpstr>How can we get nuclear DNA from a hair sample?</vt:lpstr>
      <vt:lpstr>Should we expect to find nuclear DNA from a root at a scene without a violent struggle?</vt:lpstr>
      <vt:lpstr>Root: Anagen Phase</vt:lpstr>
      <vt:lpstr>Slide 8</vt:lpstr>
      <vt:lpstr>Can the hair shaft itself provide DNA?</vt:lpstr>
      <vt:lpstr>Mitochondrial DNA</vt:lpstr>
      <vt:lpstr>mtDNA Testing</vt:lpstr>
      <vt:lpstr>Slide 12</vt:lpstr>
      <vt:lpstr>Slide 13</vt:lpstr>
      <vt:lpstr>Collection of Hair</vt:lpstr>
      <vt:lpstr>What are some techniques for collecting hair evidence from a scene?</vt:lpstr>
      <vt:lpstr>What are some techniques for collecting hair evidence from a scene?</vt:lpstr>
      <vt:lpstr>What are some techniques for collecting hair evidence from a scene?</vt:lpstr>
      <vt:lpstr>What are some techniques for collecting hair evidence from a scene?</vt:lpstr>
      <vt:lpstr>What are some techniques for collecting hair evidence from a scene?</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Hair</dc:title>
  <dc:creator>Barbara Weekley</dc:creator>
  <cp:lastModifiedBy> </cp:lastModifiedBy>
  <cp:revision>37</cp:revision>
  <dcterms:created xsi:type="dcterms:W3CDTF">2005-09-20T20:58:22Z</dcterms:created>
  <dcterms:modified xsi:type="dcterms:W3CDTF">2009-02-02T16:15:08Z</dcterms:modified>
</cp:coreProperties>
</file>